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6"/>
  </p:notesMasterIdLst>
  <p:sldIdLst>
    <p:sldId id="267" r:id="rId2"/>
    <p:sldId id="256" r:id="rId3"/>
    <p:sldId id="268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78" r:id="rId13"/>
    <p:sldId id="277" r:id="rId14"/>
    <p:sldId id="279" r:id="rId15"/>
  </p:sldIdLst>
  <p:sldSz cx="12192000" cy="6858000"/>
  <p:notesSz cx="9144000" cy="6858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71" autoAdjust="0"/>
    <p:restoredTop sz="78346" autoAdjust="0"/>
  </p:normalViewPr>
  <p:slideViewPr>
    <p:cSldViewPr snapToGrid="0">
      <p:cViewPr varScale="1">
        <p:scale>
          <a:sx n="70" d="100"/>
          <a:sy n="70" d="100"/>
        </p:scale>
        <p:origin x="4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9" d="100"/>
          <a:sy n="89" d="100"/>
        </p:scale>
        <p:origin x="-954" y="-108"/>
      </p:cViewPr>
      <p:guideLst>
        <p:guide orient="horz" pos="2160"/>
        <p:guide pos="288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DB798A-5BF5-43B1-B497-8C14BAE545A8}" type="datetimeFigureOut">
              <a:rPr lang="pl-PL" smtClean="0"/>
              <a:pPr/>
              <a:t>02.04.2019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8C41B5-B478-4EB9-8ECC-58CBDB02FDB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913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92603207@N03/8466441866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baseline="0" dirty="0" smtClean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8C41B5-B478-4EB9-8ECC-58CBDB02FDB8}" type="slidenum">
              <a:rPr lang="pl-PL" smtClean="0"/>
              <a:pPr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892652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Musimy dać jakiś fotos z „Dnia czekolady”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8C41B5-B478-4EB9-8ECC-58CBDB02FDB8}" type="slidenum">
              <a:rPr lang="pl-PL" smtClean="0"/>
              <a:pPr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920876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8C41B5-B478-4EB9-8ECC-58CBDB02FDB8}" type="slidenum">
              <a:rPr lang="pl-PL" smtClean="0"/>
              <a:pPr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166952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8C41B5-B478-4EB9-8ECC-58CBDB02FDB8}" type="slidenum">
              <a:rPr lang="pl-PL" smtClean="0"/>
              <a:pPr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717558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8C41B5-B478-4EB9-8ECC-58CBDB02FDB8}" type="slidenum">
              <a:rPr lang="pl-PL" smtClean="0"/>
              <a:pPr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97949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dirty="0" smtClean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8C41B5-B478-4EB9-8ECC-58CBDB02FDB8}" type="slidenum">
              <a:rPr lang="pl-PL" smtClean="0"/>
              <a:pPr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304241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 smtClean="0"/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8C41B5-B478-4EB9-8ECC-58CBDB02FDB8}" type="slidenum">
              <a:rPr lang="pl-PL" smtClean="0"/>
              <a:pPr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35902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baseline="0" dirty="0" smtClean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8C41B5-B478-4EB9-8ECC-58CBDB02FDB8}" type="slidenum">
              <a:rPr lang="pl-PL" smtClean="0"/>
              <a:pPr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587790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8C41B5-B478-4EB9-8ECC-58CBDB02FDB8}" type="slidenum">
              <a:rPr lang="pl-PL" smtClean="0"/>
              <a:pPr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787971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baseline="0" dirty="0" smtClean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8C41B5-B478-4EB9-8ECC-58CBDB02FDB8}" type="slidenum">
              <a:rPr lang="pl-PL" smtClean="0"/>
              <a:pPr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085678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 smtClean="0"/>
              <a:t>Znalazłam Brunona</a:t>
            </a:r>
            <a:r>
              <a:rPr lang="pl-PL" baseline="0" dirty="0" smtClean="0"/>
              <a:t> </a:t>
            </a:r>
            <a:r>
              <a:rPr lang="pl-PL" baseline="0" dirty="0" err="1" smtClean="0"/>
              <a:t>Catalano</a:t>
            </a:r>
            <a:r>
              <a:rPr lang="pl-PL" baseline="0" dirty="0" smtClean="0"/>
              <a:t> w wolnym dostępie. </a:t>
            </a:r>
            <a:r>
              <a:rPr lang="pl-PL" dirty="0" smtClean="0">
                <a:hlinkClick r:id="rId3"/>
              </a:rPr>
              <a:t>https://www.flickr.com/photos/92603207@N03/8466441866</a:t>
            </a:r>
            <a:endParaRPr lang="pl-PL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 smtClean="0"/>
              <a:t>To jest rzeźba, która znajduje się w przestrzeni</a:t>
            </a:r>
            <a:r>
              <a:rPr lang="pl-PL" baseline="0" dirty="0" smtClean="0"/>
              <a:t> publicznej, więc ponoć można jej robić zdjęcia i upowszechniać.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baseline="0" dirty="0" smtClean="0"/>
              <a:t>Wiersz usuwamy</a:t>
            </a:r>
            <a:r>
              <a:rPr lang="pl-PL" baseline="0" dirty="0" smtClean="0">
                <a:sym typeface="Wingdings" panose="05000000000000000000" pitchFamily="2" charset="2"/>
              </a:rPr>
              <a:t> </a:t>
            </a:r>
            <a:endParaRPr lang="pl-PL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8C41B5-B478-4EB9-8ECC-58CBDB02FDB8}" type="slidenum">
              <a:rPr lang="pl-PL" smtClean="0"/>
              <a:pPr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263882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 smtClean="0"/>
              <a:t>To zdecydowanie zamieńmy.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 smtClean="0"/>
              <a:t>Miałeś taką ładną grafikę do tego. </a:t>
            </a:r>
            <a:endParaRPr lang="pl-PL" baseline="0" dirty="0" smtClean="0"/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8C41B5-B478-4EB9-8ECC-58CBDB02FDB8}" type="slidenum">
              <a:rPr lang="pl-PL" smtClean="0"/>
              <a:pPr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372751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B09F8-0C17-4177-B7BC-A2B9F9987B6B}" type="datetime1">
              <a:rPr lang="pl-PL" smtClean="0"/>
              <a:pPr/>
              <a:t>02.04.2019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EBA88-FCB4-47A2-B610-013DA7CCB44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7317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80AF-0BC7-4071-9598-5E4551D20264}" type="datetime1">
              <a:rPr lang="pl-PL" smtClean="0"/>
              <a:pPr/>
              <a:t>02.04.2019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EBA88-FCB4-47A2-B610-013DA7CCB44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14535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99576-049F-496E-AE47-28EDCB3CF8EA}" type="datetime1">
              <a:rPr lang="pl-PL" smtClean="0"/>
              <a:pPr/>
              <a:t>02.04.2019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EBA88-FCB4-47A2-B610-013DA7CCB44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43768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4C296-5907-422D-85E9-200561DF2A1A}" type="datetime1">
              <a:rPr lang="pl-PL" smtClean="0"/>
              <a:pPr/>
              <a:t>02.04.2019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EBA88-FCB4-47A2-B610-013DA7CCB44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38345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AE106-B0F9-4BBF-8E5E-19A1F9144046}" type="datetime1">
              <a:rPr lang="pl-PL" smtClean="0"/>
              <a:pPr/>
              <a:t>02.04.2019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EBA88-FCB4-47A2-B610-013DA7CCB44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33336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C0273-A840-475D-BFC2-3D2B4F198102}" type="datetime1">
              <a:rPr lang="pl-PL" smtClean="0"/>
              <a:pPr/>
              <a:t>02.04.2019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EBA88-FCB4-47A2-B610-013DA7CCB44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36797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49A64-77DB-4742-9DDB-8F60FAA167A3}" type="datetime1">
              <a:rPr lang="pl-PL" smtClean="0"/>
              <a:pPr/>
              <a:t>02.04.2019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EBA88-FCB4-47A2-B610-013DA7CCB44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45782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8C27C-F985-433A-B298-C6BC95353229}" type="datetime1">
              <a:rPr lang="pl-PL" smtClean="0"/>
              <a:pPr/>
              <a:t>02.04.2019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EBA88-FCB4-47A2-B610-013DA7CCB44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68338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C5F84-5107-405F-BFDA-94D54A72BFC0}" type="datetime1">
              <a:rPr lang="pl-PL" smtClean="0"/>
              <a:pPr/>
              <a:t>02.04.2019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EBA88-FCB4-47A2-B610-013DA7CCB44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439099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DEAC5-43B4-4ABE-B3E9-99D8A0E2B604}" type="datetime1">
              <a:rPr lang="pl-PL" smtClean="0"/>
              <a:pPr/>
              <a:t>02.04.2019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EBA88-FCB4-47A2-B610-013DA7CCB44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55857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80868-8DF5-49FA-9044-579A99BCA742}" type="datetime1">
              <a:rPr lang="pl-PL" smtClean="0"/>
              <a:pPr/>
              <a:t>02.04.2019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EBA88-FCB4-47A2-B610-013DA7CCB44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41028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7C65E6-FEFA-4664-B288-55C5FCF4CC39}" type="datetime1">
              <a:rPr lang="pl-PL" smtClean="0"/>
              <a:pPr/>
              <a:t>02.04.2019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CEBA88-FCB4-47A2-B610-013DA7CCB44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90169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pixabay.com/pl/service/license/" TargetMode="External"/><Relationship Id="rId4" Type="http://schemas.openxmlformats.org/officeDocument/2006/relationships/hyperlink" Target="https://pixabay.com/pl/users/mohamed_hassan-5229782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hyperlink" Target="https://creativecommons.org/licenses/by-sa/4.0/deed.en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en.wikipedia.org/wiki/en:Creative_Commons" TargetMode="Externa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12.png"/><Relationship Id="rId7" Type="http://schemas.openxmlformats.org/officeDocument/2006/relationships/hyperlink" Target="https://commons.wikimedia.org/wiki/File:Romanelli_Chronos_and_his_child.j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l.wikipedia.org/w/index.php?title=Theodoros_Pelecanos&amp;action=edit&amp;redlink=1" TargetMode="External"/><Relationship Id="rId5" Type="http://schemas.openxmlformats.org/officeDocument/2006/relationships/hyperlink" Target="https://creativecommons.org/licenses/by/4.0/" TargetMode="External"/><Relationship Id="rId4" Type="http://schemas.openxmlformats.org/officeDocument/2006/relationships/hyperlink" Target="https://wellcomecollection.org/works/xq5gjtw7" TargetMode="External"/><Relationship Id="rId9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reativecommons.org/licenses/by-sa/2.0/" TargetMode="External"/><Relationship Id="rId5" Type="http://schemas.openxmlformats.org/officeDocument/2006/relationships/hyperlink" Target="https://pl.wikipedia.org/wiki/Kew_Gardens" TargetMode="External"/><Relationship Id="rId4" Type="http://schemas.openxmlformats.org/officeDocument/2006/relationships/hyperlink" Target="https://pl.wikipedia.org/wiki/Palmiarnia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925752" y="4178594"/>
            <a:ext cx="47145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400" dirty="0" smtClean="0">
                <a:solidFill>
                  <a:schemeClr val="bg1"/>
                </a:solidFill>
              </a:rPr>
              <a:t>Polska 2018</a:t>
            </a:r>
          </a:p>
          <a:p>
            <a:pPr algn="ctr" fontAlgn="base"/>
            <a:r>
              <a:rPr lang="pl-PL" sz="1400" dirty="0" smtClean="0">
                <a:solidFill>
                  <a:schemeClr val="bg1"/>
                </a:solidFill>
              </a:rPr>
              <a:t>reżyseria: Jacek Piotr </a:t>
            </a:r>
            <a:r>
              <a:rPr lang="pl-PL" sz="1400" dirty="0" err="1" smtClean="0">
                <a:solidFill>
                  <a:schemeClr val="bg1"/>
                </a:solidFill>
              </a:rPr>
              <a:t>Bławut</a:t>
            </a:r>
            <a:endParaRPr lang="pl-PL" sz="1400" dirty="0">
              <a:solidFill>
                <a:schemeClr val="bg1"/>
              </a:solidFill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1543012" y="5021463"/>
            <a:ext cx="3396250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800"/>
              </a:lnSpc>
            </a:pPr>
            <a:r>
              <a:rPr lang="pl-PL" sz="4000" b="1" baseline="30000" dirty="0" smtClean="0">
                <a:solidFill>
                  <a:schemeClr val="bg1"/>
                </a:solidFill>
              </a:rPr>
              <a:t>Materiały pomocnicze </a:t>
            </a:r>
          </a:p>
          <a:p>
            <a:pPr algn="ctr">
              <a:lnSpc>
                <a:spcPts val="2800"/>
              </a:lnSpc>
            </a:pPr>
            <a:r>
              <a:rPr lang="pl-PL" sz="4000" b="1" baseline="30000" dirty="0" smtClean="0">
                <a:solidFill>
                  <a:schemeClr val="bg1"/>
                </a:solidFill>
              </a:rPr>
              <a:t>dla nauczycieli</a:t>
            </a:r>
          </a:p>
          <a:p>
            <a:pPr algn="ctr">
              <a:lnSpc>
                <a:spcPts val="2800"/>
              </a:lnSpc>
            </a:pPr>
            <a:r>
              <a:rPr lang="pl-PL" sz="1600" b="1" dirty="0" smtClean="0">
                <a:solidFill>
                  <a:schemeClr val="bg1"/>
                </a:solidFill>
              </a:rPr>
              <a:t>Scenariusz lekcji</a:t>
            </a:r>
            <a:endParaRPr lang="pl-PL" sz="1600" b="1" dirty="0">
              <a:solidFill>
                <a:schemeClr val="bg1"/>
              </a:solidFill>
            </a:endParaRPr>
          </a:p>
        </p:txBody>
      </p:sp>
      <p:pic>
        <p:nvPicPr>
          <p:cNvPr id="4" name="Obraz 3" descr="kolor_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3138" y="1289473"/>
            <a:ext cx="5197266" cy="3397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0971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6692346" y="1407479"/>
            <a:ext cx="4031875" cy="3603200"/>
          </a:xfrm>
        </p:spPr>
        <p:txBody>
          <a:bodyPr>
            <a:noAutofit/>
          </a:bodyPr>
          <a:lstStyle/>
          <a:p>
            <a:pPr algn="r">
              <a:lnSpc>
                <a:spcPts val="3000"/>
              </a:lnSpc>
            </a:pPr>
            <a:r>
              <a:rPr lang="pl-PL" sz="4000" b="1" dirty="0" smtClean="0">
                <a:solidFill>
                  <a:srgbClr val="0070C0"/>
                </a:solidFill>
              </a:rPr>
              <a:t>Co czujesz? </a:t>
            </a:r>
          </a:p>
          <a:p>
            <a:pPr algn="r">
              <a:lnSpc>
                <a:spcPts val="3000"/>
              </a:lnSpc>
            </a:pPr>
            <a:r>
              <a:rPr lang="pl-PL" sz="4000" b="1" dirty="0" smtClean="0">
                <a:solidFill>
                  <a:srgbClr val="0070C0"/>
                </a:solidFill>
              </a:rPr>
              <a:t>I jak to </a:t>
            </a:r>
          </a:p>
          <a:p>
            <a:pPr algn="r">
              <a:lnSpc>
                <a:spcPts val="3000"/>
              </a:lnSpc>
            </a:pPr>
            <a:r>
              <a:rPr lang="pl-PL" sz="4000" b="1" dirty="0" smtClean="0">
                <a:solidFill>
                  <a:srgbClr val="0070C0"/>
                </a:solidFill>
              </a:rPr>
              <a:t>opowiesz </a:t>
            </a:r>
          </a:p>
          <a:p>
            <a:pPr algn="r">
              <a:lnSpc>
                <a:spcPts val="3000"/>
              </a:lnSpc>
            </a:pPr>
            <a:r>
              <a:rPr lang="pl-PL" sz="4000" b="1" dirty="0" smtClean="0">
                <a:solidFill>
                  <a:srgbClr val="0070C0"/>
                </a:solidFill>
              </a:rPr>
              <a:t>innym?</a:t>
            </a:r>
          </a:p>
        </p:txBody>
      </p:sp>
      <p:pic>
        <p:nvPicPr>
          <p:cNvPr id="6" name="Obraz 5" descr="bruno-catalano---podrnicy-marsylia-2[4]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57739" y="1126435"/>
            <a:ext cx="4243388" cy="4165288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>
          <a:xfrm>
            <a:off x="2107153" y="5445506"/>
            <a:ext cx="390933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 smtClean="0"/>
              <a:t>Rzeźba „</a:t>
            </a:r>
            <a:r>
              <a:rPr lang="en-US" sz="1000" dirty="0" err="1" smtClean="0"/>
              <a:t>Podróżni</a:t>
            </a:r>
            <a:r>
              <a:rPr lang="pl-PL" sz="1000" dirty="0" err="1" smtClean="0"/>
              <a:t>cy</a:t>
            </a:r>
            <a:r>
              <a:rPr lang="pl-PL" sz="1000" dirty="0" smtClean="0"/>
              <a:t>” </a:t>
            </a:r>
            <a:r>
              <a:rPr lang="es-ES_tradnl" sz="1000" dirty="0" smtClean="0"/>
              <a:t>Brunona Catalana</a:t>
            </a:r>
            <a:r>
              <a:rPr lang="pl-PL" sz="1000" dirty="0" smtClean="0"/>
              <a:t> w Marsylii</a:t>
            </a:r>
            <a:r>
              <a:rPr lang="es-ES_tradnl" sz="1000" dirty="0" smtClean="0"/>
              <a:t> </a:t>
            </a:r>
            <a:endParaRPr lang="pl-PL" sz="1000" dirty="0" smtClean="0"/>
          </a:p>
          <a:p>
            <a:r>
              <a:rPr lang="pl-PL" sz="1000" dirty="0" smtClean="0"/>
              <a:t>Fot Clint </a:t>
            </a:r>
            <a:r>
              <a:rPr lang="pl-PL" sz="1000" dirty="0" err="1" smtClean="0"/>
              <a:t>McClain</a:t>
            </a:r>
            <a:r>
              <a:rPr lang="pl-PL" sz="1000" dirty="0" smtClean="0"/>
              <a:t>, </a:t>
            </a:r>
            <a:r>
              <a:rPr lang="en-US" sz="1000" dirty="0" smtClean="0"/>
              <a:t>Attribution 2.0 Generic (CC BY 2.0)</a:t>
            </a:r>
          </a:p>
          <a:p>
            <a:endParaRPr lang="pl-PL" sz="1400" dirty="0" smtClean="0"/>
          </a:p>
        </p:txBody>
      </p:sp>
    </p:spTree>
    <p:extLst>
      <p:ext uri="{BB962C8B-B14F-4D97-AF65-F5344CB8AC3E}">
        <p14:creationId xmlns:p14="http://schemas.microsoft.com/office/powerpoint/2010/main" val="32386128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az 16" descr="aztecs-74016_19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853365"/>
            <a:ext cx="12319591" cy="8050478"/>
          </a:xfrm>
          <a:prstGeom prst="rect">
            <a:avLst/>
          </a:prstGeom>
          <a:ln w="38100">
            <a:noFill/>
          </a:ln>
        </p:spPr>
      </p:pic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7840672" y="961080"/>
            <a:ext cx="4156745" cy="1655762"/>
          </a:xfrm>
        </p:spPr>
        <p:txBody>
          <a:bodyPr>
            <a:noAutofit/>
          </a:bodyPr>
          <a:lstStyle/>
          <a:p>
            <a:pPr algn="r">
              <a:lnSpc>
                <a:spcPts val="3000"/>
              </a:lnSpc>
            </a:pPr>
            <a:r>
              <a:rPr lang="pl-PL" sz="4000" b="1" dirty="0" smtClean="0">
                <a:solidFill>
                  <a:srgbClr val="0070C0"/>
                </a:solidFill>
              </a:rPr>
              <a:t>Wyobraźnia </a:t>
            </a:r>
          </a:p>
          <a:p>
            <a:pPr algn="r">
              <a:lnSpc>
                <a:spcPts val="3000"/>
              </a:lnSpc>
            </a:pPr>
            <a:r>
              <a:rPr lang="pl-PL" sz="4000" b="1" dirty="0" smtClean="0">
                <a:solidFill>
                  <a:srgbClr val="0070C0"/>
                </a:solidFill>
              </a:rPr>
              <a:t>nie zna granic</a:t>
            </a:r>
            <a:r>
              <a:rPr lang="pl-PL" sz="3600" b="1" dirty="0" smtClean="0">
                <a:solidFill>
                  <a:srgbClr val="0070C0"/>
                </a:solidFill>
              </a:rPr>
              <a:t>!</a:t>
            </a:r>
          </a:p>
          <a:p>
            <a:pPr algn="l"/>
            <a:endParaRPr lang="pl-PL" sz="1000" dirty="0" smtClean="0"/>
          </a:p>
          <a:p>
            <a:pPr algn="l"/>
            <a:endParaRPr lang="pl-PL" sz="1000" dirty="0" smtClean="0"/>
          </a:p>
          <a:p>
            <a:pPr algn="l"/>
            <a:endParaRPr lang="pl-PL" sz="1000" dirty="0" smtClean="0"/>
          </a:p>
          <a:p>
            <a:pPr algn="l"/>
            <a:endParaRPr lang="pl-PL" sz="1000" dirty="0" smtClean="0"/>
          </a:p>
          <a:p>
            <a:pPr algn="l"/>
            <a:endParaRPr lang="pl-PL" sz="1000" dirty="0" smtClean="0"/>
          </a:p>
          <a:p>
            <a:pPr algn="l"/>
            <a:endParaRPr lang="pl-PL" sz="1000" dirty="0" smtClean="0"/>
          </a:p>
          <a:p>
            <a:pPr algn="l"/>
            <a:endParaRPr lang="pl-PL" sz="3600" b="1" dirty="0">
              <a:solidFill>
                <a:srgbClr val="7030A0"/>
              </a:solidFill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5760591" y="2113509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pl-PL" sz="1400" dirty="0" err="1" smtClean="0">
                <a:hlinkClick r:id="rId4"/>
              </a:rPr>
              <a:t>Mohamed_Hassan</a:t>
            </a:r>
            <a:r>
              <a:rPr lang="pl-PL" sz="1400" dirty="0" smtClean="0">
                <a:hlinkClick r:id="rId4"/>
              </a:rPr>
              <a:t>  </a:t>
            </a:r>
            <a:endParaRPr lang="pl-PL" sz="1400" dirty="0" smtClean="0"/>
          </a:p>
          <a:p>
            <a:pPr algn="r"/>
            <a:r>
              <a:rPr lang="pl-PL" sz="1400" u="sng" dirty="0" err="1" smtClean="0">
                <a:hlinkClick r:id="rId5"/>
              </a:rPr>
              <a:t>Pixabay</a:t>
            </a:r>
            <a:r>
              <a:rPr lang="pl-PL" sz="1400" u="sng" dirty="0" smtClean="0">
                <a:hlinkClick r:id="rId5"/>
              </a:rPr>
              <a:t> </a:t>
            </a:r>
            <a:r>
              <a:rPr lang="pl-PL" sz="1400" u="sng" dirty="0" err="1" smtClean="0">
                <a:hlinkClick r:id="rId5"/>
              </a:rPr>
              <a:t>License</a:t>
            </a:r>
            <a:endParaRPr lang="pl-PL" sz="1400" dirty="0" smtClean="0"/>
          </a:p>
        </p:txBody>
      </p:sp>
    </p:spTree>
    <p:extLst>
      <p:ext uri="{BB962C8B-B14F-4D97-AF65-F5344CB8AC3E}">
        <p14:creationId xmlns:p14="http://schemas.microsoft.com/office/powerpoint/2010/main" val="32386128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0" y="1061809"/>
            <a:ext cx="11674764" cy="1655762"/>
          </a:xfrm>
        </p:spPr>
        <p:txBody>
          <a:bodyPr>
            <a:noAutofit/>
          </a:bodyPr>
          <a:lstStyle/>
          <a:p>
            <a:pPr algn="r">
              <a:lnSpc>
                <a:spcPts val="3000"/>
              </a:lnSpc>
            </a:pPr>
            <a:r>
              <a:rPr lang="pl-PL" sz="3600" b="1" dirty="0" smtClean="0">
                <a:solidFill>
                  <a:schemeClr val="bg1"/>
                </a:solidFill>
              </a:rPr>
              <a:t>A czy filmowi </a:t>
            </a:r>
          </a:p>
          <a:p>
            <a:pPr algn="r">
              <a:lnSpc>
                <a:spcPts val="3000"/>
              </a:lnSpc>
            </a:pPr>
            <a:r>
              <a:rPr lang="pl-PL" sz="3600" b="1" dirty="0" smtClean="0">
                <a:solidFill>
                  <a:schemeClr val="bg1"/>
                </a:solidFill>
              </a:rPr>
              <a:t>bohaterowie </a:t>
            </a:r>
          </a:p>
          <a:p>
            <a:pPr algn="r">
              <a:lnSpc>
                <a:spcPts val="3000"/>
              </a:lnSpc>
            </a:pPr>
            <a:r>
              <a:rPr lang="pl-PL" sz="3600" b="1" dirty="0" smtClean="0">
                <a:solidFill>
                  <a:schemeClr val="bg1"/>
                </a:solidFill>
              </a:rPr>
              <a:t>mogą nam </a:t>
            </a:r>
          </a:p>
          <a:p>
            <a:pPr algn="r">
              <a:lnSpc>
                <a:spcPts val="3000"/>
              </a:lnSpc>
            </a:pPr>
            <a:r>
              <a:rPr lang="pl-PL" sz="3600" b="1" dirty="0" smtClean="0">
                <a:solidFill>
                  <a:schemeClr val="bg1"/>
                </a:solidFill>
              </a:rPr>
              <a:t>w czymś pomóc?</a:t>
            </a:r>
            <a:endParaRPr lang="pl-PL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6128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 descr="Bez nazwy-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20072"/>
            <a:ext cx="5638096" cy="6603175"/>
          </a:xfrm>
          <a:prstGeom prst="rect">
            <a:avLst/>
          </a:prstGeom>
        </p:spPr>
      </p:pic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-1203107" y="2320384"/>
            <a:ext cx="12192000" cy="4847033"/>
          </a:xfrm>
        </p:spPr>
        <p:txBody>
          <a:bodyPr>
            <a:noAutofit/>
          </a:bodyPr>
          <a:lstStyle/>
          <a:p>
            <a:pPr algn="r">
              <a:lnSpc>
                <a:spcPct val="100000"/>
              </a:lnSpc>
            </a:pPr>
            <a:r>
              <a:rPr lang="pl-PL" sz="6600" b="1" dirty="0" smtClean="0">
                <a:solidFill>
                  <a:srgbClr val="00B0F0"/>
                </a:solidFill>
              </a:rPr>
              <a:t>Co kryje w sobie </a:t>
            </a:r>
          </a:p>
          <a:p>
            <a:pPr algn="r">
              <a:lnSpc>
                <a:spcPct val="100000"/>
              </a:lnSpc>
            </a:pPr>
            <a:r>
              <a:rPr lang="pl-PL" sz="6600" b="1" dirty="0" smtClean="0">
                <a:solidFill>
                  <a:srgbClr val="00B0F0"/>
                </a:solidFill>
              </a:rPr>
              <a:t>Dzień czekolady?</a:t>
            </a:r>
            <a:endParaRPr lang="pl-PL" sz="66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6128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0" y="629047"/>
            <a:ext cx="12192000" cy="1655762"/>
          </a:xfrm>
        </p:spPr>
        <p:txBody>
          <a:bodyPr>
            <a:noAutofit/>
          </a:bodyPr>
          <a:lstStyle/>
          <a:p>
            <a:r>
              <a:rPr lang="pl-PL" sz="5400" b="1" dirty="0" smtClean="0">
                <a:solidFill>
                  <a:schemeClr val="bg1"/>
                </a:solidFill>
              </a:rPr>
              <a:t>Dziękujemy za uwagę</a:t>
            </a:r>
          </a:p>
        </p:txBody>
      </p:sp>
    </p:spTree>
    <p:extLst>
      <p:ext uri="{BB962C8B-B14F-4D97-AF65-F5344CB8AC3E}">
        <p14:creationId xmlns:p14="http://schemas.microsoft.com/office/powerpoint/2010/main" val="32386128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0" y="373404"/>
            <a:ext cx="12192000" cy="1655762"/>
          </a:xfrm>
        </p:spPr>
        <p:txBody>
          <a:bodyPr>
            <a:noAutofit/>
          </a:bodyPr>
          <a:lstStyle/>
          <a:p>
            <a:pPr defTabSz="239522">
              <a:lnSpc>
                <a:spcPts val="3000"/>
              </a:lnSpc>
              <a:defRPr sz="3200">
                <a:solidFill>
                  <a:srgbClr val="EBF9F3"/>
                </a:solidFill>
              </a:defRPr>
            </a:pPr>
            <a:r>
              <a:rPr lang="pl-PL" sz="2800" dirty="0" smtClean="0"/>
              <a:t>Prezentacja o czasie, wspomnieniach,                                                                                a także o tym czym jest kreatywność i czy ma jakieś granice. </a:t>
            </a:r>
            <a:br>
              <a:rPr lang="pl-PL" sz="2800" dirty="0" smtClean="0"/>
            </a:br>
            <a:r>
              <a:rPr lang="pl-PL" sz="2800" dirty="0" smtClean="0"/>
              <a:t>Jak wyobraźnia pozwala nam rozwiązywać trudne sprawy,</a:t>
            </a:r>
            <a:br>
              <a:rPr lang="pl-PL" sz="2800" dirty="0" smtClean="0"/>
            </a:br>
            <a:r>
              <a:rPr lang="pl-PL" sz="2800" dirty="0" smtClean="0"/>
              <a:t>zrozumieć, jak działa świat i poradzić sobie ze smutkiem i zagubieniem?</a:t>
            </a:r>
            <a:br>
              <a:rPr lang="pl-PL" sz="2800" dirty="0" smtClean="0"/>
            </a:br>
            <a:endParaRPr lang="pl-PL" sz="2800" dirty="0" smtClean="0"/>
          </a:p>
          <a:p>
            <a:pPr defTabSz="239522">
              <a:lnSpc>
                <a:spcPts val="3000"/>
              </a:lnSpc>
              <a:defRPr sz="3200">
                <a:solidFill>
                  <a:srgbClr val="EBF9F3"/>
                </a:solidFill>
              </a:defRPr>
            </a:pPr>
            <a:r>
              <a:rPr lang="pl-PL" sz="2800" dirty="0" smtClean="0"/>
              <a:t>Czy sztuka i filmy pomagają nam                                                                                        w trudnych momentach?</a:t>
            </a:r>
          </a:p>
          <a:p>
            <a:pPr defTabSz="239522">
              <a:lnSpc>
                <a:spcPts val="3000"/>
              </a:lnSpc>
              <a:defRPr sz="3200">
                <a:solidFill>
                  <a:srgbClr val="EBF9F3"/>
                </a:solidFill>
              </a:defRPr>
            </a:pPr>
            <a:endParaRPr lang="pl-PL" sz="2800" dirty="0" smtClean="0"/>
          </a:p>
          <a:p>
            <a:pPr defTabSz="239522">
              <a:lnSpc>
                <a:spcPts val="3000"/>
              </a:lnSpc>
              <a:defRPr sz="3200">
                <a:solidFill>
                  <a:srgbClr val="EBF9F3"/>
                </a:solidFill>
              </a:defRPr>
            </a:pPr>
            <a:r>
              <a:rPr lang="pl-PL" sz="2800" b="1" dirty="0" smtClean="0"/>
              <a:t>Zapraszamy do środka!</a:t>
            </a:r>
            <a:endParaRPr lang="pl-PL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6128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 descr="zega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512358" cy="4867956"/>
          </a:xfrm>
          <a:prstGeom prst="rect">
            <a:avLst/>
          </a:prstGeom>
        </p:spPr>
      </p:pic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5786630" y="2334871"/>
            <a:ext cx="12192000" cy="1655762"/>
          </a:xfrm>
        </p:spPr>
        <p:txBody>
          <a:bodyPr>
            <a:noAutofit/>
          </a:bodyPr>
          <a:lstStyle/>
          <a:p>
            <a:pPr algn="l">
              <a:lnSpc>
                <a:spcPts val="3000"/>
              </a:lnSpc>
            </a:pPr>
            <a:r>
              <a:rPr lang="pl-PL" sz="4000" b="1" dirty="0" smtClean="0">
                <a:solidFill>
                  <a:srgbClr val="0070C0"/>
                </a:solidFill>
              </a:rPr>
              <a:t>Czas to coś </a:t>
            </a:r>
          </a:p>
          <a:p>
            <a:pPr algn="l">
              <a:lnSpc>
                <a:spcPts val="3000"/>
              </a:lnSpc>
            </a:pPr>
            <a:r>
              <a:rPr lang="pl-PL" sz="4000" b="1" dirty="0" smtClean="0">
                <a:solidFill>
                  <a:srgbClr val="0070C0"/>
                </a:solidFill>
              </a:rPr>
              <a:t>co można zmierzyć?</a:t>
            </a:r>
            <a:endParaRPr lang="pl-PL" sz="4000" b="1" dirty="0">
              <a:solidFill>
                <a:srgbClr val="0070C0"/>
              </a:solidFill>
            </a:endParaRPr>
          </a:p>
        </p:txBody>
      </p:sp>
      <p:pic>
        <p:nvPicPr>
          <p:cNvPr id="12" name="Obraz 11" descr="aztecs-74016_192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76762" y="3780997"/>
            <a:ext cx="2400325" cy="2405336"/>
          </a:xfrm>
          <a:prstGeom prst="rect">
            <a:avLst/>
          </a:prstGeom>
          <a:ln w="38100">
            <a:noFill/>
          </a:ln>
        </p:spPr>
      </p:pic>
      <p:pic>
        <p:nvPicPr>
          <p:cNvPr id="16" name="Obraz 15" descr="aztecs-74016_192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90773" y="3786008"/>
            <a:ext cx="2400325" cy="2400325"/>
          </a:xfrm>
          <a:prstGeom prst="rect">
            <a:avLst/>
          </a:prstGeom>
          <a:ln w="38100">
            <a:noFill/>
          </a:ln>
        </p:spPr>
      </p:pic>
      <p:pic>
        <p:nvPicPr>
          <p:cNvPr id="18" name="Obraz 17" descr="aztecs-74016_192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791675" y="3783420"/>
            <a:ext cx="2400325" cy="2400325"/>
          </a:xfrm>
          <a:prstGeom prst="rect">
            <a:avLst/>
          </a:prstGeom>
          <a:ln w="38100">
            <a:noFill/>
          </a:ln>
        </p:spPr>
      </p:pic>
      <p:sp>
        <p:nvSpPr>
          <p:cNvPr id="8" name="pole tekstowe 7"/>
          <p:cNvSpPr txBox="1"/>
          <p:nvPr/>
        </p:nvSpPr>
        <p:spPr>
          <a:xfrm>
            <a:off x="5327024" y="6269396"/>
            <a:ext cx="20694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dirty="0" smtClean="0"/>
              <a:t>Kalendarz Azteków</a:t>
            </a:r>
          </a:p>
          <a:p>
            <a:pPr algn="ctr"/>
            <a:r>
              <a:rPr lang="pl-PL" sz="800" dirty="0" smtClean="0"/>
              <a:t>(fot. </a:t>
            </a:r>
            <a:r>
              <a:rPr lang="pl-PL" sz="800" dirty="0" err="1" smtClean="0"/>
              <a:t>Pixabay</a:t>
            </a:r>
            <a:r>
              <a:rPr lang="pl-PL" sz="800" dirty="0" smtClean="0"/>
              <a:t>)</a:t>
            </a:r>
          </a:p>
          <a:p>
            <a:pPr algn="ctr"/>
            <a:endParaRPr lang="pl-PL" sz="1200" dirty="0"/>
          </a:p>
        </p:txBody>
      </p:sp>
      <p:sp>
        <p:nvSpPr>
          <p:cNvPr id="9" name="pole tekstowe 8"/>
          <p:cNvSpPr txBox="1"/>
          <p:nvPr/>
        </p:nvSpPr>
        <p:spPr>
          <a:xfrm>
            <a:off x="7540712" y="6273225"/>
            <a:ext cx="20694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dirty="0" smtClean="0"/>
              <a:t>Zegar Urania w Berlinie</a:t>
            </a:r>
          </a:p>
          <a:p>
            <a:pPr algn="ctr"/>
            <a:r>
              <a:rPr lang="pl-PL" sz="800" dirty="0" smtClean="0"/>
              <a:t>(fot. </a:t>
            </a:r>
            <a:r>
              <a:rPr lang="pl-PL" sz="800" dirty="0" err="1" smtClean="0"/>
              <a:t>Pixabay</a:t>
            </a:r>
            <a:r>
              <a:rPr lang="pl-PL" sz="800" dirty="0" smtClean="0"/>
              <a:t>)</a:t>
            </a:r>
          </a:p>
          <a:p>
            <a:pPr algn="ctr"/>
            <a:endParaRPr lang="pl-PL" sz="1200" dirty="0"/>
          </a:p>
        </p:txBody>
      </p:sp>
      <p:sp>
        <p:nvSpPr>
          <p:cNvPr id="15" name="pole tekstowe 14"/>
          <p:cNvSpPr txBox="1"/>
          <p:nvPr/>
        </p:nvSpPr>
        <p:spPr>
          <a:xfrm>
            <a:off x="9964972" y="6273225"/>
            <a:ext cx="20694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dirty="0" smtClean="0"/>
              <a:t>Klepsydra</a:t>
            </a:r>
          </a:p>
          <a:p>
            <a:pPr algn="ctr"/>
            <a:r>
              <a:rPr lang="pl-PL" sz="800" dirty="0" smtClean="0"/>
              <a:t>(fot. </a:t>
            </a:r>
            <a:r>
              <a:rPr lang="pl-PL" sz="800" dirty="0" err="1" smtClean="0"/>
              <a:t>Pixabay</a:t>
            </a:r>
            <a:r>
              <a:rPr lang="pl-PL" sz="800" dirty="0" smtClean="0"/>
              <a:t>)</a:t>
            </a:r>
          </a:p>
          <a:p>
            <a:pPr algn="ctr"/>
            <a:endParaRPr lang="pl-PL" sz="1200" dirty="0"/>
          </a:p>
        </p:txBody>
      </p:sp>
    </p:spTree>
    <p:extLst>
      <p:ext uri="{BB962C8B-B14F-4D97-AF65-F5344CB8AC3E}">
        <p14:creationId xmlns:p14="http://schemas.microsoft.com/office/powerpoint/2010/main" val="32386128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Obraz 21" descr="skoczek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022118" cy="6858000"/>
          </a:xfrm>
          <a:prstGeom prst="rect">
            <a:avLst/>
          </a:prstGeom>
        </p:spPr>
      </p:pic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4940122" y="1604147"/>
            <a:ext cx="12192000" cy="1655762"/>
          </a:xfrm>
        </p:spPr>
        <p:txBody>
          <a:bodyPr>
            <a:noAutofit/>
          </a:bodyPr>
          <a:lstStyle/>
          <a:p>
            <a:pPr algn="l">
              <a:lnSpc>
                <a:spcPts val="3000"/>
              </a:lnSpc>
            </a:pPr>
            <a:r>
              <a:rPr lang="pl-PL" sz="4000" b="1" dirty="0" smtClean="0">
                <a:solidFill>
                  <a:srgbClr val="0070C0"/>
                </a:solidFill>
              </a:rPr>
              <a:t>A może czas to coś </a:t>
            </a:r>
          </a:p>
          <a:p>
            <a:pPr algn="l">
              <a:lnSpc>
                <a:spcPts val="3000"/>
              </a:lnSpc>
            </a:pPr>
            <a:r>
              <a:rPr lang="pl-PL" sz="4000" b="1" dirty="0" smtClean="0">
                <a:solidFill>
                  <a:srgbClr val="0070C0"/>
                </a:solidFill>
              </a:rPr>
              <a:t>co można przeskoczyć? </a:t>
            </a:r>
            <a:endParaRPr lang="pl-PL" sz="4000" b="1" dirty="0">
              <a:solidFill>
                <a:srgbClr val="0070C0"/>
              </a:solidFill>
            </a:endParaRPr>
          </a:p>
        </p:txBody>
      </p:sp>
      <p:pic>
        <p:nvPicPr>
          <p:cNvPr id="16" name="Obraz 15" descr="aztecs-74016_192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43955" y="2942845"/>
            <a:ext cx="3255993" cy="2171721"/>
          </a:xfrm>
          <a:prstGeom prst="rect">
            <a:avLst/>
          </a:prstGeom>
          <a:ln w="38100">
            <a:noFill/>
          </a:ln>
        </p:spPr>
      </p:pic>
      <p:pic>
        <p:nvPicPr>
          <p:cNvPr id="17" name="Obraz 16" descr="aztecs-74016_192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535912" y="2942845"/>
            <a:ext cx="2541208" cy="2179880"/>
          </a:xfrm>
          <a:prstGeom prst="rect">
            <a:avLst/>
          </a:prstGeom>
          <a:ln w="38100">
            <a:noFill/>
          </a:ln>
        </p:spPr>
      </p:pic>
      <p:sp>
        <p:nvSpPr>
          <p:cNvPr id="14" name="pole tekstowe 13"/>
          <p:cNvSpPr txBox="1"/>
          <p:nvPr/>
        </p:nvSpPr>
        <p:spPr>
          <a:xfrm>
            <a:off x="6096000" y="5251265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/>
              <a:t>Fot </a:t>
            </a:r>
            <a:r>
              <a:rPr lang="pl-PL" sz="1200" dirty="0" smtClean="0"/>
              <a:t>nr </a:t>
            </a:r>
            <a:r>
              <a:rPr lang="pl-PL" sz="1200" dirty="0" smtClean="0"/>
              <a:t>1: Wehikuł </a:t>
            </a:r>
            <a:r>
              <a:rPr lang="pl-PL" sz="1200" dirty="0" smtClean="0"/>
              <a:t>czasu, Wikipedia, </a:t>
            </a:r>
            <a:r>
              <a:rPr lang="en-US" sz="1200" dirty="0" err="1" smtClean="0"/>
              <a:t>Oto</a:t>
            </a:r>
            <a:r>
              <a:rPr lang="en-US" sz="1200" dirty="0" smtClean="0"/>
              <a:t> Godfrey and Justin Morton</a:t>
            </a:r>
            <a:r>
              <a:rPr lang="pl-PL" sz="1200" dirty="0" smtClean="0"/>
              <a:t>,  </a:t>
            </a:r>
          </a:p>
          <a:p>
            <a:r>
              <a:rPr lang="en-US" sz="1200" dirty="0" smtClean="0">
                <a:hlinkClick r:id="rId6" tooltip="w:en:Creative Commons"/>
              </a:rPr>
              <a:t>Creative Commons</a:t>
            </a:r>
            <a:r>
              <a:rPr lang="en-US" sz="1200" dirty="0" smtClean="0"/>
              <a:t> </a:t>
            </a:r>
            <a:r>
              <a:rPr lang="en-US" sz="1200" u="sng" dirty="0" smtClean="0">
                <a:hlinkClick r:id="rId7"/>
              </a:rPr>
              <a:t>Attribution-Share Alike 4.0 International</a:t>
            </a:r>
            <a:r>
              <a:rPr lang="en-US" sz="1200" dirty="0" smtClean="0"/>
              <a:t> license</a:t>
            </a:r>
            <a:endParaRPr lang="pl-PL" sz="1200" dirty="0" smtClean="0"/>
          </a:p>
          <a:p>
            <a:r>
              <a:rPr lang="pl-PL" sz="1200" dirty="0" smtClean="0"/>
              <a:t>Fot nr </a:t>
            </a:r>
            <a:r>
              <a:rPr lang="pl-PL" sz="1200" dirty="0" smtClean="0"/>
              <a:t>2: Wehikuł </a:t>
            </a:r>
            <a:r>
              <a:rPr lang="pl-PL" sz="1200" dirty="0" smtClean="0"/>
              <a:t>czasu, </a:t>
            </a:r>
            <a:r>
              <a:rPr lang="pl-PL" sz="1200" dirty="0" err="1" smtClean="0"/>
              <a:t>Pixabay</a:t>
            </a:r>
            <a:endParaRPr lang="pl-PL" sz="1200" dirty="0" smtClean="0"/>
          </a:p>
          <a:p>
            <a:endParaRPr lang="pl-PL" sz="1200" dirty="0" smtClean="0"/>
          </a:p>
          <a:p>
            <a:endParaRPr lang="pl-PL" sz="800" dirty="0"/>
          </a:p>
        </p:txBody>
      </p:sp>
    </p:spTree>
    <p:extLst>
      <p:ext uri="{BB962C8B-B14F-4D97-AF65-F5344CB8AC3E}">
        <p14:creationId xmlns:p14="http://schemas.microsoft.com/office/powerpoint/2010/main" val="32386128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az 16" descr="aztecs-74016_19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21832" y="1"/>
            <a:ext cx="12513832" cy="6858000"/>
          </a:xfrm>
          <a:prstGeom prst="rect">
            <a:avLst/>
          </a:prstGeom>
          <a:ln w="38100">
            <a:noFill/>
          </a:ln>
        </p:spPr>
      </p:pic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-498764" y="522343"/>
            <a:ext cx="12192000" cy="1655762"/>
          </a:xfrm>
        </p:spPr>
        <p:txBody>
          <a:bodyPr>
            <a:noAutofit/>
          </a:bodyPr>
          <a:lstStyle/>
          <a:p>
            <a:pPr algn="r">
              <a:lnSpc>
                <a:spcPts val="3000"/>
              </a:lnSpc>
            </a:pPr>
            <a:r>
              <a:rPr lang="pl-PL" sz="4000" b="1" dirty="0" smtClean="0">
                <a:solidFill>
                  <a:srgbClr val="0070C0"/>
                </a:solidFill>
              </a:rPr>
              <a:t>Albo też czas to coś </a:t>
            </a:r>
          </a:p>
          <a:p>
            <a:pPr algn="r">
              <a:lnSpc>
                <a:spcPts val="3000"/>
              </a:lnSpc>
            </a:pPr>
            <a:r>
              <a:rPr lang="pl-PL" sz="4000" b="1" dirty="0" smtClean="0">
                <a:solidFill>
                  <a:srgbClr val="0070C0"/>
                </a:solidFill>
              </a:rPr>
              <a:t>co można pożreć?</a:t>
            </a:r>
            <a:endParaRPr lang="pl-PL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6128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507526" y="505918"/>
            <a:ext cx="12192000" cy="1227189"/>
          </a:xfrm>
        </p:spPr>
        <p:txBody>
          <a:bodyPr>
            <a:noAutofit/>
          </a:bodyPr>
          <a:lstStyle/>
          <a:p>
            <a:pPr algn="l">
              <a:lnSpc>
                <a:spcPts val="3400"/>
              </a:lnSpc>
            </a:pPr>
            <a:r>
              <a:rPr lang="pl-PL" sz="4000" b="1" dirty="0" smtClean="0">
                <a:solidFill>
                  <a:srgbClr val="0070C0"/>
                </a:solidFill>
              </a:rPr>
              <a:t>A jeśli czas to jakaś osoba </a:t>
            </a:r>
          </a:p>
          <a:p>
            <a:pPr algn="l">
              <a:lnSpc>
                <a:spcPts val="3400"/>
              </a:lnSpc>
            </a:pPr>
            <a:r>
              <a:rPr lang="pl-PL" sz="4000" b="1" dirty="0" smtClean="0">
                <a:solidFill>
                  <a:srgbClr val="0070C0"/>
                </a:solidFill>
              </a:rPr>
              <a:t>albo jakieś zwierzę?</a:t>
            </a:r>
          </a:p>
        </p:txBody>
      </p:sp>
      <p:pic>
        <p:nvPicPr>
          <p:cNvPr id="19" name="Obraz 18" descr="aztecs-74016_19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795" y="3364922"/>
            <a:ext cx="2824170" cy="2997724"/>
          </a:xfrm>
          <a:prstGeom prst="rect">
            <a:avLst/>
          </a:prstGeom>
          <a:ln w="38100">
            <a:noFill/>
          </a:ln>
        </p:spPr>
      </p:pic>
      <p:sp>
        <p:nvSpPr>
          <p:cNvPr id="23" name="pole tekstowe 22"/>
          <p:cNvSpPr txBox="1"/>
          <p:nvPr/>
        </p:nvSpPr>
        <p:spPr>
          <a:xfrm>
            <a:off x="593144" y="1786823"/>
            <a:ext cx="12192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/>
              <a:t>Fot nr 1: </a:t>
            </a:r>
            <a:r>
              <a:rPr lang="pl-PL" sz="1200" dirty="0" smtClean="0"/>
              <a:t>Wykres upuszczania krwi</a:t>
            </a:r>
            <a:r>
              <a:rPr lang="en-US" sz="1200" dirty="0" smtClean="0"/>
              <a:t>, T</a:t>
            </a:r>
            <a:r>
              <a:rPr lang="pl-PL" sz="1200" dirty="0" smtClean="0"/>
              <a:t>y</a:t>
            </a:r>
            <a:r>
              <a:rPr lang="en-US" sz="1200" dirty="0" smtClean="0"/>
              <a:t>bet</a:t>
            </a:r>
            <a:r>
              <a:rPr lang="en-US" sz="1200" dirty="0"/>
              <a:t>. </a:t>
            </a:r>
            <a:r>
              <a:rPr lang="pl-PL" sz="1200" dirty="0" smtClean="0"/>
              <a:t>Źródło</a:t>
            </a:r>
            <a:r>
              <a:rPr lang="en-US" sz="1200" dirty="0" smtClean="0"/>
              <a:t>:</a:t>
            </a:r>
            <a:r>
              <a:rPr lang="en-US" sz="1200" dirty="0"/>
              <a:t> </a:t>
            </a:r>
            <a:r>
              <a:rPr lang="en-US" sz="1200" u="sng" dirty="0" err="1">
                <a:hlinkClick r:id="rId4"/>
              </a:rPr>
              <a:t>Wellcome</a:t>
            </a:r>
            <a:r>
              <a:rPr lang="en-US" sz="1200" u="sng" dirty="0">
                <a:hlinkClick r:id="rId4"/>
              </a:rPr>
              <a:t> Collection</a:t>
            </a:r>
            <a:r>
              <a:rPr lang="en-US" sz="1200" dirty="0"/>
              <a:t>. </a:t>
            </a:r>
            <a:r>
              <a:rPr lang="en-US" sz="1200" u="sng" dirty="0">
                <a:hlinkClick r:id="rId5"/>
              </a:rPr>
              <a:t>CC BY</a:t>
            </a:r>
            <a:endParaRPr lang="pl-PL" sz="1200" dirty="0" smtClean="0"/>
          </a:p>
          <a:p>
            <a:r>
              <a:rPr lang="pl-PL" sz="1200" dirty="0" smtClean="0"/>
              <a:t>Fot nr 2: </a:t>
            </a:r>
            <a:r>
              <a:rPr lang="pl-PL" sz="1200" dirty="0" err="1" smtClean="0">
                <a:hlinkClick r:id="rId6" tooltip="Theodoros Pelecanos (strona nie istnieje)"/>
              </a:rPr>
              <a:t>Theodorosa</a:t>
            </a:r>
            <a:r>
              <a:rPr lang="pl-PL" sz="1200" dirty="0" smtClean="0">
                <a:hlinkClick r:id="rId6" tooltip="Theodoros Pelecanos (strona nie istnieje)"/>
              </a:rPr>
              <a:t> </a:t>
            </a:r>
            <a:r>
              <a:rPr lang="pl-PL" sz="1200" dirty="0" err="1" smtClean="0">
                <a:hlinkClick r:id="rId6" tooltip="Theodoros Pelecanos (strona nie istnieje)"/>
              </a:rPr>
              <a:t>Pelecanosa</a:t>
            </a:r>
            <a:r>
              <a:rPr lang="pl-PL" sz="1200" dirty="0" smtClean="0"/>
              <a:t> 1478, Wikipedia </a:t>
            </a:r>
            <a:r>
              <a:rPr lang="pl-PL" sz="1200" dirty="0" smtClean="0">
                <a:hlinkClick r:id="rId7"/>
              </a:rPr>
              <a:t>Public </a:t>
            </a:r>
            <a:r>
              <a:rPr lang="pl-PL" sz="1200" dirty="0" err="1" smtClean="0">
                <a:hlinkClick r:id="rId7"/>
              </a:rPr>
              <a:t>Domain</a:t>
            </a:r>
            <a:endParaRPr lang="pl-PL" sz="1200" dirty="0" smtClean="0"/>
          </a:p>
          <a:p>
            <a:r>
              <a:rPr lang="pl-PL" sz="1200" dirty="0" smtClean="0"/>
              <a:t>Fot nr 3: Chronos, Bóg czasu autor:</a:t>
            </a:r>
            <a:r>
              <a:rPr lang="en-US" sz="1200" dirty="0" smtClean="0"/>
              <a:t> </a:t>
            </a:r>
            <a:r>
              <a:rPr lang="en-US" sz="1200" dirty="0"/>
              <a:t>Santo </a:t>
            </a:r>
            <a:r>
              <a:rPr lang="en-US" sz="1200" dirty="0" err="1"/>
              <a:t>Saccomanno</a:t>
            </a:r>
            <a:r>
              <a:rPr lang="en-US" sz="1200" dirty="0"/>
              <a:t>, </a:t>
            </a:r>
            <a:r>
              <a:rPr lang="en-US" sz="1200" dirty="0" smtClean="0"/>
              <a:t>1876</a:t>
            </a:r>
            <a:r>
              <a:rPr lang="pl-PL" sz="1200" dirty="0" smtClean="0"/>
              <a:t>, </a:t>
            </a:r>
            <a:r>
              <a:rPr lang="it-IT" sz="1200" dirty="0"/>
              <a:t>Twice25 e Rinina25 </a:t>
            </a:r>
            <a:endParaRPr lang="pl-PL" sz="1200" dirty="0" smtClean="0"/>
          </a:p>
          <a:p>
            <a:r>
              <a:rPr lang="it-IT" sz="1200" dirty="0" smtClean="0"/>
              <a:t>[</a:t>
            </a:r>
            <a:r>
              <a:rPr lang="it-IT" sz="1200" dirty="0"/>
              <a:t>CC BY-SA 3.0 (http://creativecommons.org/licenses/by-sa/3.0/)]</a:t>
            </a:r>
            <a:endParaRPr lang="pl-PL" sz="1200" dirty="0" smtClean="0"/>
          </a:p>
          <a:p>
            <a:endParaRPr lang="pl-PL" sz="1200" dirty="0" smtClean="0"/>
          </a:p>
          <a:p>
            <a:endParaRPr lang="pl-PL" sz="8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85" y="3364922"/>
            <a:ext cx="3011419" cy="2989951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526" y="609600"/>
            <a:ext cx="4308955" cy="5745273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1318465" y="6366727"/>
            <a:ext cx="21018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000" dirty="0" smtClean="0"/>
              <a:t>Żółw z wykresem dobrych i złych dni </a:t>
            </a:r>
          </a:p>
          <a:p>
            <a:pPr algn="ctr"/>
            <a:r>
              <a:rPr lang="pl-PL" sz="1000" dirty="0" smtClean="0"/>
              <a:t>do upuszczania krwi</a:t>
            </a:r>
            <a:endParaRPr lang="pl-PL" sz="1000" dirty="0"/>
          </a:p>
        </p:txBody>
      </p:sp>
      <p:sp>
        <p:nvSpPr>
          <p:cNvPr id="17" name="pole tekstowe 16"/>
          <p:cNvSpPr txBox="1"/>
          <p:nvPr/>
        </p:nvSpPr>
        <p:spPr>
          <a:xfrm>
            <a:off x="5030287" y="6372081"/>
            <a:ext cx="6751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000" dirty="0" err="1" smtClean="0"/>
              <a:t>Uroboros</a:t>
            </a:r>
            <a:endParaRPr lang="pl-PL" sz="1000" dirty="0"/>
          </a:p>
        </p:txBody>
      </p:sp>
      <p:sp>
        <p:nvSpPr>
          <p:cNvPr id="7" name="Prostokąt 6"/>
          <p:cNvSpPr/>
          <p:nvPr/>
        </p:nvSpPr>
        <p:spPr>
          <a:xfrm>
            <a:off x="6983526" y="6354873"/>
            <a:ext cx="430895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000" dirty="0" smtClean="0"/>
              <a:t>Chronos</a:t>
            </a:r>
            <a:endParaRPr lang="pl-PL" sz="1000" dirty="0"/>
          </a:p>
        </p:txBody>
      </p:sp>
    </p:spTree>
    <p:extLst>
      <p:ext uri="{BB962C8B-B14F-4D97-AF65-F5344CB8AC3E}">
        <p14:creationId xmlns:p14="http://schemas.microsoft.com/office/powerpoint/2010/main" val="3238612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-323273" y="411506"/>
            <a:ext cx="12192000" cy="1655762"/>
          </a:xfrm>
        </p:spPr>
        <p:txBody>
          <a:bodyPr>
            <a:noAutofit/>
          </a:bodyPr>
          <a:lstStyle/>
          <a:p>
            <a:pPr algn="r"/>
            <a:r>
              <a:rPr lang="pl-PL" sz="4000" b="1" dirty="0" smtClean="0">
                <a:solidFill>
                  <a:srgbClr val="0070C0"/>
                </a:solidFill>
              </a:rPr>
              <a:t>Czas </a:t>
            </a:r>
          </a:p>
          <a:p>
            <a:pPr algn="r"/>
            <a:r>
              <a:rPr lang="pl-PL" sz="4000" b="1" dirty="0" smtClean="0">
                <a:solidFill>
                  <a:srgbClr val="0070C0"/>
                </a:solidFill>
              </a:rPr>
              <a:t>może być </a:t>
            </a:r>
          </a:p>
          <a:p>
            <a:pPr algn="r"/>
            <a:r>
              <a:rPr lang="pl-PL" sz="4000" b="1" dirty="0" smtClean="0">
                <a:solidFill>
                  <a:srgbClr val="0070C0"/>
                </a:solidFill>
              </a:rPr>
              <a:t>wszystkim </a:t>
            </a:r>
          </a:p>
          <a:p>
            <a:pPr algn="r"/>
            <a:r>
              <a:rPr lang="pl-PL" sz="4000" b="1" dirty="0" smtClean="0">
                <a:solidFill>
                  <a:srgbClr val="0070C0"/>
                </a:solidFill>
              </a:rPr>
              <a:t>co tylko </a:t>
            </a:r>
          </a:p>
          <a:p>
            <a:pPr algn="r"/>
            <a:r>
              <a:rPr lang="pl-PL" sz="4000" b="1" dirty="0" smtClean="0">
                <a:solidFill>
                  <a:srgbClr val="0070C0"/>
                </a:solidFill>
              </a:rPr>
              <a:t>sobie </a:t>
            </a:r>
          </a:p>
          <a:p>
            <a:pPr algn="r"/>
            <a:r>
              <a:rPr lang="pl-PL" sz="4000" b="1" dirty="0" smtClean="0">
                <a:solidFill>
                  <a:srgbClr val="0070C0"/>
                </a:solidFill>
              </a:rPr>
              <a:t>wyobrazisz</a:t>
            </a:r>
          </a:p>
        </p:txBody>
      </p:sp>
      <p:pic>
        <p:nvPicPr>
          <p:cNvPr id="17" name="Obraz 16" descr="aztecs-74016_19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5465" y="560265"/>
            <a:ext cx="7748504" cy="5811378"/>
          </a:xfrm>
          <a:prstGeom prst="rect">
            <a:avLst/>
          </a:prstGeom>
          <a:ln w="38100">
            <a:noFill/>
          </a:ln>
        </p:spPr>
      </p:pic>
      <p:sp>
        <p:nvSpPr>
          <p:cNvPr id="11" name="pole tekstowe 10"/>
          <p:cNvSpPr txBox="1"/>
          <p:nvPr/>
        </p:nvSpPr>
        <p:spPr>
          <a:xfrm>
            <a:off x="8100291" y="5633001"/>
            <a:ext cx="370378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b="1" dirty="0" smtClean="0">
                <a:solidFill>
                  <a:srgbClr val="0070C0"/>
                </a:solidFill>
              </a:rPr>
              <a:t>Trwałość pamięci – </a:t>
            </a:r>
          </a:p>
          <a:p>
            <a:pPr algn="r"/>
            <a:r>
              <a:rPr lang="pl-PL" b="1" dirty="0" smtClean="0">
                <a:solidFill>
                  <a:srgbClr val="0070C0"/>
                </a:solidFill>
              </a:rPr>
              <a:t>S. Dali (1931)</a:t>
            </a:r>
          </a:p>
          <a:p>
            <a:pPr algn="r"/>
            <a:r>
              <a:rPr lang="pl-PL" sz="1000" dirty="0" smtClean="0"/>
              <a:t>(Rzeźba przed </a:t>
            </a:r>
            <a:r>
              <a:rPr lang="pl-PL" sz="1000" dirty="0" smtClean="0">
                <a:hlinkClick r:id="rId4" tooltip="Palmiarnia"/>
              </a:rPr>
              <a:t>palmiarnią</a:t>
            </a:r>
            <a:r>
              <a:rPr lang="pl-PL" sz="1000" dirty="0" smtClean="0"/>
              <a:t> w </a:t>
            </a:r>
            <a:r>
              <a:rPr lang="pl-PL" sz="1000" dirty="0" err="1" smtClean="0">
                <a:hlinkClick r:id="rId5" tooltip="Kew Gardens"/>
              </a:rPr>
              <a:t>Kew</a:t>
            </a:r>
            <a:r>
              <a:rPr lang="pl-PL" sz="1000" dirty="0" smtClean="0">
                <a:hlinkClick r:id="rId5" tooltip="Kew Gardens"/>
              </a:rPr>
              <a:t> </a:t>
            </a:r>
            <a:r>
              <a:rPr lang="pl-PL" sz="1000" dirty="0" err="1" smtClean="0">
                <a:hlinkClick r:id="rId5" tooltip="Kew Gardens"/>
              </a:rPr>
              <a:t>Gardens</a:t>
            </a:r>
            <a:r>
              <a:rPr lang="pl-PL" sz="1000" dirty="0" smtClean="0"/>
              <a:t>, </a:t>
            </a:r>
          </a:p>
          <a:p>
            <a:pPr algn="r"/>
            <a:r>
              <a:rPr lang="pl-PL" sz="1000" dirty="0" smtClean="0"/>
              <a:t>inspirowana obrazem, </a:t>
            </a:r>
            <a:r>
              <a:rPr lang="pl-PL" sz="1000" dirty="0" err="1" smtClean="0"/>
              <a:t>Wikipedia</a:t>
            </a:r>
            <a:r>
              <a:rPr lang="pl-PL" sz="1000" dirty="0" smtClean="0"/>
              <a:t>, </a:t>
            </a:r>
          </a:p>
          <a:p>
            <a:pPr algn="r"/>
            <a:r>
              <a:rPr lang="en-US" sz="1000" dirty="0" smtClean="0"/>
              <a:t>Stephen Dawson / </a:t>
            </a:r>
            <a:r>
              <a:rPr lang="en-US" sz="1000" i="1" dirty="0" smtClean="0"/>
              <a:t>Palm House at Kew Gardens</a:t>
            </a:r>
            <a:r>
              <a:rPr lang="en-US" sz="1000" dirty="0" smtClean="0"/>
              <a:t> / </a:t>
            </a:r>
            <a:r>
              <a:rPr lang="en-US" sz="1000" dirty="0" smtClean="0">
                <a:hlinkClick r:id="rId6"/>
              </a:rPr>
              <a:t>CC BY-SA 2.0</a:t>
            </a:r>
            <a:r>
              <a:rPr lang="pl-PL" sz="1000" dirty="0" smtClean="0"/>
              <a:t>)</a:t>
            </a:r>
          </a:p>
          <a:p>
            <a:endParaRPr lang="pl-PL" b="1" dirty="0" smtClean="0">
              <a:solidFill>
                <a:srgbClr val="7030A0"/>
              </a:solidFill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386128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 descr="wiedzm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657672"/>
            <a:ext cx="7048190" cy="5200328"/>
          </a:xfrm>
          <a:prstGeom prst="rect">
            <a:avLst/>
          </a:prstGeom>
        </p:spPr>
      </p:pic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-480291" y="3792013"/>
            <a:ext cx="12192000" cy="1655762"/>
          </a:xfrm>
        </p:spPr>
        <p:txBody>
          <a:bodyPr>
            <a:noAutofit/>
          </a:bodyPr>
          <a:lstStyle/>
          <a:p>
            <a:pPr algn="r"/>
            <a:r>
              <a:rPr lang="pl-PL" sz="4000" b="1" dirty="0" smtClean="0">
                <a:solidFill>
                  <a:srgbClr val="0070C0"/>
                </a:solidFill>
              </a:rPr>
              <a:t>Wyobraźnia pomoże </a:t>
            </a:r>
            <a:br>
              <a:rPr lang="pl-PL" sz="4000" b="1" dirty="0" smtClean="0">
                <a:solidFill>
                  <a:srgbClr val="0070C0"/>
                </a:solidFill>
              </a:rPr>
            </a:br>
            <a:r>
              <a:rPr lang="pl-PL" sz="4000" b="1" dirty="0" smtClean="0">
                <a:solidFill>
                  <a:srgbClr val="0070C0"/>
                </a:solidFill>
              </a:rPr>
              <a:t>ci zobaczyć </a:t>
            </a:r>
          </a:p>
          <a:p>
            <a:pPr algn="r">
              <a:lnSpc>
                <a:spcPts val="3000"/>
              </a:lnSpc>
            </a:pPr>
            <a:r>
              <a:rPr lang="pl-PL" sz="4000" b="1" dirty="0" smtClean="0">
                <a:solidFill>
                  <a:srgbClr val="0070C0"/>
                </a:solidFill>
              </a:rPr>
              <a:t>rzeczy zupełnie </a:t>
            </a:r>
          </a:p>
          <a:p>
            <a:pPr algn="r">
              <a:lnSpc>
                <a:spcPts val="3000"/>
              </a:lnSpc>
            </a:pPr>
            <a:r>
              <a:rPr lang="pl-PL" sz="4000" b="1" dirty="0" smtClean="0">
                <a:solidFill>
                  <a:srgbClr val="0070C0"/>
                </a:solidFill>
              </a:rPr>
              <a:t>inaczej</a:t>
            </a:r>
            <a:endParaRPr lang="pl-PL" sz="4000" b="1" dirty="0">
              <a:solidFill>
                <a:srgbClr val="0070C0"/>
              </a:solidFill>
            </a:endParaRPr>
          </a:p>
        </p:txBody>
      </p:sp>
      <p:pic>
        <p:nvPicPr>
          <p:cNvPr id="17" name="Obraz 16" descr="aztecs-74016_192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35779" y="406400"/>
            <a:ext cx="5998658" cy="2861930"/>
          </a:xfrm>
          <a:prstGeom prst="rect">
            <a:avLst/>
          </a:prstGeom>
          <a:ln w="38100">
            <a:noFill/>
          </a:ln>
        </p:spPr>
      </p:pic>
    </p:spTree>
    <p:extLst>
      <p:ext uri="{BB962C8B-B14F-4D97-AF65-F5344CB8AC3E}">
        <p14:creationId xmlns:p14="http://schemas.microsoft.com/office/powerpoint/2010/main" val="32386128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-184726" y="4946559"/>
            <a:ext cx="12192000" cy="1655762"/>
          </a:xfrm>
        </p:spPr>
        <p:txBody>
          <a:bodyPr>
            <a:noAutofit/>
          </a:bodyPr>
          <a:lstStyle/>
          <a:p>
            <a:pPr algn="r">
              <a:lnSpc>
                <a:spcPts val="2400"/>
              </a:lnSpc>
            </a:pPr>
            <a:r>
              <a:rPr lang="pl-PL" sz="4000" b="1" dirty="0" smtClean="0">
                <a:solidFill>
                  <a:srgbClr val="0070C0"/>
                </a:solidFill>
              </a:rPr>
              <a:t>I jak </a:t>
            </a:r>
          </a:p>
          <a:p>
            <a:pPr algn="r">
              <a:lnSpc>
                <a:spcPts val="2400"/>
              </a:lnSpc>
            </a:pPr>
            <a:r>
              <a:rPr lang="pl-PL" sz="4000" b="1" dirty="0" smtClean="0">
                <a:solidFill>
                  <a:srgbClr val="0070C0"/>
                </a:solidFill>
              </a:rPr>
              <a:t>o tym </a:t>
            </a:r>
          </a:p>
          <a:p>
            <a:pPr algn="r">
              <a:lnSpc>
                <a:spcPts val="2400"/>
              </a:lnSpc>
            </a:pPr>
            <a:r>
              <a:rPr lang="pl-PL" sz="4000" b="1" dirty="0" smtClean="0">
                <a:solidFill>
                  <a:srgbClr val="0070C0"/>
                </a:solidFill>
              </a:rPr>
              <a:t>opowiesz </a:t>
            </a:r>
          </a:p>
          <a:p>
            <a:pPr algn="r">
              <a:lnSpc>
                <a:spcPts val="2400"/>
              </a:lnSpc>
            </a:pPr>
            <a:r>
              <a:rPr lang="pl-PL" sz="4000" b="1" dirty="0" smtClean="0">
                <a:solidFill>
                  <a:srgbClr val="0070C0"/>
                </a:solidFill>
              </a:rPr>
              <a:t>innym?</a:t>
            </a:r>
            <a:endParaRPr lang="pl-PL" sz="4000" b="1" dirty="0">
              <a:solidFill>
                <a:srgbClr val="0070C0"/>
              </a:solidFill>
            </a:endParaRPr>
          </a:p>
        </p:txBody>
      </p:sp>
      <p:grpSp>
        <p:nvGrpSpPr>
          <p:cNvPr id="11" name="Grupa 10"/>
          <p:cNvGrpSpPr/>
          <p:nvPr/>
        </p:nvGrpSpPr>
        <p:grpSpPr>
          <a:xfrm>
            <a:off x="2068945" y="-10270"/>
            <a:ext cx="7605718" cy="6868270"/>
            <a:chOff x="0" y="0"/>
            <a:chExt cx="6101047" cy="5509491"/>
          </a:xfrm>
        </p:grpSpPr>
        <p:pic>
          <p:nvPicPr>
            <p:cNvPr id="12" name="Obraz 11" descr="aztecs-74016_1920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747488"/>
              <a:ext cx="6101044" cy="2762003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17" name="Obraz 16" descr="aztecs-74016_1920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6101047" cy="2762004"/>
            </a:xfrm>
            <a:prstGeom prst="rect">
              <a:avLst/>
            </a:prstGeom>
            <a:ln w="38100">
              <a:noFill/>
            </a:ln>
          </p:spPr>
        </p:pic>
      </p:grpSp>
      <p:sp>
        <p:nvSpPr>
          <p:cNvPr id="14" name="Prostokąt 13"/>
          <p:cNvSpPr/>
          <p:nvPr/>
        </p:nvSpPr>
        <p:spPr>
          <a:xfrm>
            <a:off x="152972" y="171709"/>
            <a:ext cx="2056397" cy="7663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</a:pPr>
            <a:r>
              <a:rPr lang="pl-PL" sz="4000" b="1" dirty="0" smtClean="0">
                <a:solidFill>
                  <a:srgbClr val="0070C0"/>
                </a:solidFill>
              </a:rPr>
              <a:t>Co </a:t>
            </a:r>
          </a:p>
          <a:p>
            <a:pPr>
              <a:lnSpc>
                <a:spcPts val="2400"/>
              </a:lnSpc>
            </a:pPr>
            <a:r>
              <a:rPr lang="pl-PL" sz="4000" b="1" dirty="0" smtClean="0">
                <a:solidFill>
                  <a:srgbClr val="0070C0"/>
                </a:solidFill>
              </a:rPr>
              <a:t>widzisz? </a:t>
            </a:r>
          </a:p>
        </p:txBody>
      </p:sp>
      <p:sp>
        <p:nvSpPr>
          <p:cNvPr id="7" name="Prostokąt 6"/>
          <p:cNvSpPr/>
          <p:nvPr/>
        </p:nvSpPr>
        <p:spPr>
          <a:xfrm>
            <a:off x="242294" y="1188476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900" dirty="0" smtClean="0"/>
              <a:t>Fot: </a:t>
            </a:r>
            <a:r>
              <a:rPr lang="pl-PL" sz="900" dirty="0" err="1" smtClean="0"/>
              <a:t>Wikipedia</a:t>
            </a:r>
            <a:r>
              <a:rPr lang="pl-PL" sz="900" dirty="0" smtClean="0"/>
              <a:t>,</a:t>
            </a:r>
          </a:p>
          <a:p>
            <a:r>
              <a:rPr lang="pl-PL" sz="900" dirty="0" smtClean="0"/>
              <a:t>Domena Publiczna</a:t>
            </a:r>
            <a:endParaRPr lang="en-US" sz="900" dirty="0" smtClean="0"/>
          </a:p>
          <a:p>
            <a:endParaRPr lang="pl-PL" sz="1400" dirty="0" smtClean="0"/>
          </a:p>
        </p:txBody>
      </p:sp>
    </p:spTree>
    <p:extLst>
      <p:ext uri="{BB962C8B-B14F-4D97-AF65-F5344CB8AC3E}">
        <p14:creationId xmlns:p14="http://schemas.microsoft.com/office/powerpoint/2010/main" val="3238612808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1076</TotalTime>
  <Words>286</Words>
  <Application>Microsoft Office PowerPoint</Application>
  <PresentationFormat>Panoramiczny</PresentationFormat>
  <Paragraphs>96</Paragraphs>
  <Slides>14</Slides>
  <Notes>12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Wingdings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G'n'B</dc:creator>
  <cp:lastModifiedBy>Karolina Giedrys</cp:lastModifiedBy>
  <cp:revision>108</cp:revision>
  <dcterms:created xsi:type="dcterms:W3CDTF">2018-11-05T20:33:20Z</dcterms:created>
  <dcterms:modified xsi:type="dcterms:W3CDTF">2019-04-02T08:32:24Z</dcterms:modified>
</cp:coreProperties>
</file>