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81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D38D"/>
    <a:srgbClr val="FF9966"/>
    <a:srgbClr val="E3C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pl-PL"/>
              <a:t>2019-01-07</a:t>
            </a:r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r>
              <a:rPr lang="pl-PL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ctrTitle" idx="4294967295"/>
          </p:nvPr>
        </p:nvSpPr>
        <p:spPr>
          <a:xfrm>
            <a:off x="1438275" y="2687638"/>
            <a:ext cx="9144000" cy="2387600"/>
          </a:xfrm>
        </p:spPr>
        <p:txBody>
          <a:bodyPr anchor="b"/>
          <a:lstStyle/>
          <a:p>
            <a:pPr algn="ctr"/>
            <a:r>
              <a:rPr lang="pl-PL" sz="6000" b="1">
                <a:solidFill>
                  <a:schemeClr val="bg1"/>
                </a:solidFill>
                <a:latin typeface="Calibri"/>
              </a:rPr>
              <a:t>Ucieczka z Oblivio</a:t>
            </a:r>
          </a:p>
        </p:txBody>
      </p:sp>
      <p:pic>
        <p:nvPicPr>
          <p:cNvPr id="2051" name="Obraz 2" descr="tytu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44475"/>
            <a:ext cx="3916362" cy="1658938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352675" y="5913438"/>
            <a:ext cx="737076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 baseline="30000">
                <a:solidFill>
                  <a:schemeClr val="bg1"/>
                </a:solidFill>
                <a:latin typeface="Calibri"/>
              </a:rPr>
              <a:t>Materiały pomocnicze dla nauczycieli</a:t>
            </a:r>
          </a:p>
          <a:p>
            <a: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>
                <a:solidFill>
                  <a:schemeClr val="bg1"/>
                </a:solidFill>
                <a:latin typeface="Calibri"/>
              </a:rPr>
              <a:t>Scenariusz gry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latin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00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4400" b="1"/>
              <a:t>Zadowolony sędzia </a:t>
            </a:r>
          </a:p>
          <a:p>
            <a:pPr>
              <a:buFont typeface="Arial" charset="0"/>
              <a:buNone/>
            </a:pPr>
            <a:r>
              <a:rPr lang="pl-PL" sz="4400" b="1"/>
              <a:t>odwraca się na chwilę. </a:t>
            </a:r>
          </a:p>
          <a:p>
            <a:pPr>
              <a:buFont typeface="Arial" charset="0"/>
              <a:buNone/>
            </a:pPr>
            <a:r>
              <a:rPr lang="pl-PL" sz="4400" b="1"/>
              <a:t>Macie czas, żeby rozkodować </a:t>
            </a:r>
          </a:p>
          <a:p>
            <a:pPr>
              <a:buFont typeface="Arial" charset="0"/>
              <a:buNone/>
            </a:pPr>
            <a:r>
              <a:rPr lang="pl-PL" sz="4400" b="1"/>
              <a:t>tajną wiadomość pozostawioną </a:t>
            </a:r>
          </a:p>
          <a:p>
            <a:pPr>
              <a:buFont typeface="Arial" charset="0"/>
              <a:buNone/>
            </a:pPr>
            <a:r>
              <a:rPr lang="pl-PL" sz="4400" b="1"/>
              <a:t>przez Eddiego. Szybko – trzeba stąd wiać!</a:t>
            </a:r>
          </a:p>
        </p:txBody>
      </p:sp>
      <p:pic>
        <p:nvPicPr>
          <p:cNvPr id="11267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11268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drugie – symbole </a:t>
            </a:r>
          </a:p>
        </p:txBody>
      </p:sp>
      <p:sp>
        <p:nvSpPr>
          <p:cNvPr id="12292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srgbClr val="FF0000"/>
                </a:solidFill>
                <a:latin typeface="Calibri"/>
              </a:rPr>
              <a:t>GRUPA ODPOWIEDZIALNA – JAZZ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Calibri"/>
              </a:rPr>
              <a:t>Każdy z Was otrzymał tajemniczy symbol. Ułóżcie w grupach słowa,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Calibri"/>
              </a:rPr>
              <a:t>a grupa odpowiedzialna za wykonanie zadania – całe hasło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latin typeface="Calibri"/>
            </a:endParaRPr>
          </a:p>
        </p:txBody>
      </p:sp>
      <p:pic>
        <p:nvPicPr>
          <p:cNvPr id="6" name="Obraz 5" descr="szyf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7720" y="4123289"/>
            <a:ext cx="8947690" cy="7036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1331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drugie – symbole </a:t>
            </a:r>
          </a:p>
        </p:txBody>
      </p:sp>
      <p:sp>
        <p:nvSpPr>
          <p:cNvPr id="13316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solidFill>
                  <a:srgbClr val="FF0000"/>
                </a:solidFill>
                <a:latin typeface="Calibri"/>
              </a:rPr>
              <a:t>HASŁO SKŁADA SIĘ ZE SŁÓW</a:t>
            </a:r>
            <a:r>
              <a:rPr lang="pl-PL" sz="1300" b="1" dirty="0">
                <a:solidFill>
                  <a:srgbClr val="FF0000"/>
                </a:solidFill>
                <a:latin typeface="Calibri"/>
              </a:rPr>
              <a:t>: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l-PL" sz="1300" dirty="0">
              <a:latin typeface="Calibri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l-PL" sz="2200" b="1" dirty="0">
              <a:latin typeface="Calibri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3500" b="1" dirty="0">
                <a:latin typeface="Calibri"/>
              </a:rPr>
              <a:t>SERCE TYLKO POKAŻ IRYSY KEFIR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pl-PL" sz="2200" b="1" dirty="0">
              <a:latin typeface="Calibri"/>
            </a:endParaRP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200" b="1" dirty="0">
                <a:latin typeface="Calibri"/>
              </a:rPr>
              <a:t>Ten Eddie naprawdę jest szalony </a:t>
            </a:r>
            <a:r>
              <a:rPr lang="pl-PL" sz="2200" b="1" dirty="0">
                <a:latin typeface="Calibri"/>
                <a:sym typeface="Wingdings"/>
              </a:rPr>
              <a:t></a:t>
            </a:r>
            <a:endParaRPr lang="pl-PL" sz="2200" b="1" dirty="0">
              <a:latin typeface="Calibri"/>
            </a:endParaRPr>
          </a:p>
        </p:txBody>
      </p:sp>
      <p:pic>
        <p:nvPicPr>
          <p:cNvPr id="13317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2D050"/>
            </a:gs>
            <a:gs pos="45000">
              <a:srgbClr val="E7E6E6"/>
            </a:gs>
            <a:gs pos="100000">
              <a:srgbClr val="A9D18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14339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  <p:sp>
        <p:nvSpPr>
          <p:cNvPr id="14340" name="Rectangle 4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4100" b="1"/>
              <a:t>Tajna wiadomość odczytana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4100" b="1"/>
              <a:t>na głos tworzy wyrwę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4100" b="1"/>
              <a:t>w Oblivio. Wszędzie słychać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4100" b="1"/>
              <a:t>muzykę, i to chyba Waszą?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4100" b="1"/>
              <a:t>Właściwa kolejność poprowadzi Was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pl-PL" sz="4100" b="1"/>
              <a:t>do wyjścia.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trzecie – selektor muzyczny </a:t>
            </a:r>
          </a:p>
        </p:txBody>
      </p:sp>
      <p:sp>
        <p:nvSpPr>
          <p:cNvPr id="15364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0000"/>
                </a:solidFill>
                <a:latin typeface="Calibri"/>
              </a:rPr>
              <a:t>GRUPA ODPOWIEDZIALNA – POP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Przed Wami test muzyczny. Odsłuchacie fragmenty 10 utworów.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Musicie zgadnąć, do której kategorii należą.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trzecie – selektor muzyczny </a:t>
            </a:r>
          </a:p>
        </p:txBody>
      </p:sp>
      <p:sp>
        <p:nvSpPr>
          <p:cNvPr id="16388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0000"/>
                </a:solidFill>
                <a:latin typeface="Calibri"/>
              </a:rPr>
              <a:t>GRUPA ODPOWIEDZIALNA – POP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Odpowiedzi wskaże Wam odpowiedzialna grupa.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2D050"/>
            </a:gs>
            <a:gs pos="45000">
              <a:srgbClr val="E7E6E6"/>
            </a:gs>
            <a:gs pos="100000">
              <a:srgbClr val="A9D18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17411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  <p:sp>
        <p:nvSpPr>
          <p:cNvPr id="17412" name="Rectangle 4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4100" b="1"/>
              <a:t>Przez wyrwę wlatuje </a:t>
            </a:r>
          </a:p>
          <a:p>
            <a:pPr>
              <a:buFont typeface="Arial" charset="0"/>
              <a:buNone/>
            </a:pPr>
            <a:r>
              <a:rPr lang="pl-PL" sz="4100" b="1"/>
              <a:t>do Was zdjęcie od Eddiego – </a:t>
            </a:r>
          </a:p>
          <a:p>
            <a:pPr>
              <a:buFont typeface="Arial" charset="0"/>
              <a:buNone/>
            </a:pPr>
            <a:r>
              <a:rPr lang="pl-PL" sz="4100" b="1"/>
              <a:t>niestety podarte. To może </a:t>
            </a:r>
          </a:p>
          <a:p>
            <a:pPr>
              <a:buFont typeface="Arial" charset="0"/>
              <a:buNone/>
            </a:pPr>
            <a:r>
              <a:rPr lang="pl-PL" sz="4100" b="1"/>
              <a:t>być ważna wskazówka!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czwarte – puzzle</a:t>
            </a:r>
          </a:p>
        </p:txBody>
      </p:sp>
      <p:sp>
        <p:nvSpPr>
          <p:cNvPr id="18436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0000"/>
                </a:solidFill>
                <a:latin typeface="Calibri"/>
              </a:rPr>
              <a:t>GRUPA ODPOWIEDZIALNA – ROCK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Każdy z Was otrzymał fragment układanki. Bez oddawania kawałka zgadnijcie, co się na nim znajduje.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czwarte – puzzle</a:t>
            </a:r>
          </a:p>
        </p:txBody>
      </p:sp>
      <p:sp>
        <p:nvSpPr>
          <p:cNvPr id="19460" name="Text Box 4"/>
          <p:cNvSpPr txBox="1">
            <a:spLocks/>
          </p:cNvSpPr>
          <p:nvPr/>
        </p:nvSpPr>
        <p:spPr bwMode="auto">
          <a:xfrm>
            <a:off x="946150" y="176212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sz="2400" b="1"/>
              <a:t>Odpowiedź: </a:t>
            </a:r>
            <a:r>
              <a:rPr lang="pl-PL" sz="2400" b="1" dirty="0"/>
              <a:t>to fotos z planu zdjęciowego filmu </a:t>
            </a:r>
            <a:r>
              <a:rPr lang="pl-PL" sz="2400" b="1" i="1" dirty="0"/>
              <a:t>Władcy przygód. Stąd do </a:t>
            </a:r>
            <a:r>
              <a:rPr lang="pl-PL" sz="2400" b="1" i="1" dirty="0" err="1"/>
              <a:t>Oblivio</a:t>
            </a:r>
            <a:r>
              <a:rPr lang="pl-PL" sz="2400" b="1" dirty="0"/>
              <a:t> - oto muzycy uwolnieni z </a:t>
            </a:r>
            <a:r>
              <a:rPr lang="pl-PL" sz="2400" b="1" dirty="0" err="1"/>
              <a:t>Oblivio</a:t>
            </a:r>
            <a:r>
              <a:rPr lang="pl-PL" sz="2400" b="1" dirty="0"/>
              <a:t>!</a:t>
            </a:r>
            <a:r>
              <a:rPr lang="pl-PL" sz="2400" dirty="0"/>
              <a:t> </a:t>
            </a:r>
          </a:p>
        </p:txBody>
      </p:sp>
      <p:pic>
        <p:nvPicPr>
          <p:cNvPr id="19461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66492" y="2668588"/>
            <a:ext cx="7749829" cy="4189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2D050"/>
            </a:gs>
            <a:gs pos="45000">
              <a:srgbClr val="E7E6E6"/>
            </a:gs>
            <a:gs pos="100000">
              <a:srgbClr val="A9D18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20483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  <p:sp>
        <p:nvSpPr>
          <p:cNvPr id="20484" name="Rectangle 4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4100" b="1"/>
              <a:t>Już wiecie, że na Ziemi czają się </a:t>
            </a:r>
          </a:p>
          <a:p>
            <a:pPr>
              <a:buFont typeface="Arial" charset="0"/>
              <a:buNone/>
            </a:pPr>
            <a:r>
              <a:rPr lang="pl-PL" sz="4100" b="1"/>
              <a:t>na Was łowcy głów. Musicie </a:t>
            </a:r>
          </a:p>
          <a:p>
            <a:pPr>
              <a:buFont typeface="Arial" charset="0"/>
              <a:buNone/>
            </a:pPr>
            <a:r>
              <a:rPr lang="pl-PL" sz="4100" b="1"/>
              <a:t>spróbować ich zmylić. Tylko </a:t>
            </a:r>
          </a:p>
          <a:p>
            <a:pPr>
              <a:buFont typeface="Arial" charset="0"/>
              <a:buNone/>
            </a:pPr>
            <a:r>
              <a:rPr lang="pl-PL" sz="4100" b="1"/>
              <a:t>jak to zrobić? Może zatańczymy?!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00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idx="4294967295"/>
          </p:nvPr>
        </p:nvSpPr>
        <p:spPr>
          <a:xfrm>
            <a:off x="846138" y="2135188"/>
            <a:ext cx="5845175" cy="4351337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b="1" dirty="0"/>
              <a:t>Tajemnicza kraina pełna jest zapomnianych muzyków i ich utworów. Waszym zadaniem będzie pomóc im w ucieczce z </a:t>
            </a:r>
            <a:r>
              <a:rPr lang="pl-PL" b="1" dirty="0" err="1"/>
              <a:t>Oblivio</a:t>
            </a:r>
            <a:r>
              <a:rPr lang="pl-PL" b="1" dirty="0"/>
              <a:t>.</a:t>
            </a:r>
          </a:p>
          <a:p>
            <a:pPr marL="0" indent="0">
              <a:buFont typeface="Arial" charset="0"/>
              <a:buNone/>
            </a:pPr>
            <a:r>
              <a:rPr lang="pl-PL" b="1" dirty="0"/>
              <a:t>Na Waszej drodze stoi sędzia </a:t>
            </a:r>
            <a:r>
              <a:rPr lang="pl-PL" b="1" dirty="0" err="1"/>
              <a:t>Kripps</a:t>
            </a:r>
            <a:r>
              <a:rPr lang="pl-PL" b="1" dirty="0"/>
              <a:t>. Przygotowane przez niego zabezpieczenia to zagadki, które musicie wspólnie rozwiązać.</a:t>
            </a:r>
          </a:p>
        </p:txBody>
      </p:sp>
      <p:pic>
        <p:nvPicPr>
          <p:cNvPr id="3075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3076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piąte – kroki</a:t>
            </a:r>
          </a:p>
        </p:txBody>
      </p:sp>
      <p:sp>
        <p:nvSpPr>
          <p:cNvPr id="21508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0000"/>
                </a:solidFill>
                <a:latin typeface="Calibri"/>
              </a:rPr>
              <a:t>GRUPA ODPOWIEDZIALNA – MUZYKA POLSKA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Calibri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Wykonajcie całą klasą taniec zgodnie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z następującym schematem.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Grupa odpowiedzialna pomaga.</a:t>
            </a:r>
          </a:p>
        </p:txBody>
      </p:sp>
      <p:pic>
        <p:nvPicPr>
          <p:cNvPr id="21509" name="Obraz 7" descr="tango-steps-m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5050" y="1162050"/>
            <a:ext cx="2414588" cy="5695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2D050"/>
            </a:gs>
            <a:gs pos="45000">
              <a:srgbClr val="E7E6E6"/>
            </a:gs>
            <a:gs pos="100000">
              <a:srgbClr val="A9D18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22531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  <p:sp>
        <p:nvSpPr>
          <p:cNvPr id="22532" name="Rectangle 4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4100" b="1"/>
              <a:t>Taniec to tylko pół drogi </a:t>
            </a:r>
          </a:p>
          <a:p>
            <a:pPr>
              <a:buFont typeface="Arial" charset="0"/>
              <a:buNone/>
            </a:pPr>
            <a:r>
              <a:rPr lang="pl-PL" sz="4100" b="1"/>
              <a:t>z Oblivio. Teraz trzeba </a:t>
            </a:r>
          </a:p>
          <a:p>
            <a:pPr>
              <a:buFont typeface="Arial" charset="0"/>
              <a:buNone/>
            </a:pPr>
            <a:r>
              <a:rPr lang="pl-PL" sz="4100" b="1"/>
              <a:t>naprawdę oderwać się </a:t>
            </a:r>
          </a:p>
          <a:p>
            <a:pPr>
              <a:buFont typeface="Arial" charset="0"/>
              <a:buNone/>
            </a:pPr>
            <a:r>
              <a:rPr lang="pl-PL" sz="4100" b="1"/>
              <a:t>od ziemi!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piąte – samolot</a:t>
            </a:r>
          </a:p>
        </p:txBody>
      </p:sp>
      <p:sp>
        <p:nvSpPr>
          <p:cNvPr id="23556" name="Text Box 4"/>
          <p:cNvSpPr txBox="1">
            <a:spLocks/>
          </p:cNvSpPr>
          <p:nvPr/>
        </p:nvSpPr>
        <p:spPr bwMode="auto">
          <a:xfrm>
            <a:off x="946150" y="2111375"/>
            <a:ext cx="96393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0000"/>
                </a:solidFill>
                <a:latin typeface="Calibri"/>
              </a:rPr>
              <a:t>GRUPA ODPOWIEDZIALNA – WSZYSCY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Calibri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Czas wydostać się z Oblivio.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Niczym bohaterowie filmu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wznieście się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w niebiosa! Każdy musi stworzyć latający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samolot z papieru i dorzucić go do tablicy.</a:t>
            </a:r>
          </a:p>
        </p:txBody>
      </p:sp>
      <p:pic>
        <p:nvPicPr>
          <p:cNvPr id="23557" name="Obraz 7" descr="tango-steps-men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613" y="1954213"/>
            <a:ext cx="4384675" cy="5429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2D050"/>
            </a:gs>
            <a:gs pos="45000">
              <a:srgbClr val="E7E6E6"/>
            </a:gs>
            <a:gs pos="100000">
              <a:srgbClr val="A9D18E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24579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  <p:sp>
        <p:nvSpPr>
          <p:cNvPr id="24580" name="Rectangle 4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4100" b="1"/>
              <a:t>UDAŁO SIĘ! Jesteście na Ziemi, </a:t>
            </a:r>
          </a:p>
          <a:p>
            <a:pPr>
              <a:buFont typeface="Arial" charset="0"/>
              <a:buNone/>
            </a:pPr>
            <a:r>
              <a:rPr lang="pl-PL" sz="4100" b="1"/>
              <a:t>cali i bezpieczni. Wasza muzyka </a:t>
            </a:r>
          </a:p>
          <a:p>
            <a:pPr>
              <a:buFont typeface="Arial" charset="0"/>
              <a:buNone/>
            </a:pPr>
            <a:r>
              <a:rPr lang="pl-PL" sz="4100" b="1"/>
              <a:t>wraca razem z Wami z mrocznej </a:t>
            </a:r>
          </a:p>
          <a:p>
            <a:pPr>
              <a:buFont typeface="Arial" charset="0"/>
              <a:buNone/>
            </a:pPr>
            <a:r>
              <a:rPr lang="pl-PL" sz="4100" b="1"/>
              <a:t>krainy zapomnienia – Oblivio.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finałowe</a:t>
            </a:r>
          </a:p>
        </p:txBody>
      </p:sp>
      <p:sp>
        <p:nvSpPr>
          <p:cNvPr id="25604" name="Text Box 4"/>
          <p:cNvSpPr txBox="1">
            <a:spLocks/>
          </p:cNvSpPr>
          <p:nvPr/>
        </p:nvSpPr>
        <p:spPr bwMode="auto">
          <a:xfrm>
            <a:off x="946150" y="2111375"/>
            <a:ext cx="9639300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Calibri"/>
              </a:rPr>
              <a:t>Udało się! Przedostaliście się do naszej rzeczywistości.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Calibri"/>
              </a:rPr>
              <a:t>Znajdźcie na swoich telefonach utwory postaci,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 dirty="0">
                <a:latin typeface="Calibri"/>
              </a:rPr>
              <a:t>którymi graliście.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 dirty="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4000" b="1" dirty="0">
                <a:solidFill>
                  <a:srgbClr val="FF0000"/>
                </a:solidFill>
                <a:latin typeface="Calibri"/>
              </a:rPr>
              <a:t>Czas na wielki koncert!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40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4000" b="1" dirty="0">
              <a:solidFill>
                <a:srgbClr val="FF0000"/>
              </a:solidFill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4000" b="1" dirty="0">
              <a:solidFill>
                <a:srgbClr val="FF0000"/>
              </a:solidFill>
              <a:latin typeface="Calibri"/>
            </a:endParaRPr>
          </a:p>
          <a:p>
            <a:r>
              <a:rPr lang="pl-PL" sz="1000" b="1" baseline="30000" dirty="0"/>
              <a:t>Zdjęcia artystów w materiałach dla </a:t>
            </a:r>
            <a:r>
              <a:rPr lang="pl-PL" sz="1000" b="1" baseline="30000" dirty="0" err="1"/>
              <a:t>ucznów</a:t>
            </a:r>
            <a:r>
              <a:rPr lang="pl-PL" sz="1000" b="1" baseline="30000" dirty="0"/>
              <a:t>: </a:t>
            </a:r>
            <a:r>
              <a:rPr lang="pl-PL" sz="1000" b="1" baseline="30000" dirty="0" err="1"/>
              <a:t>Wikipedia</a:t>
            </a:r>
            <a:r>
              <a:rPr lang="pl-PL" sz="1000" b="1" baseline="30000" dirty="0"/>
              <a:t>, Licencja </a:t>
            </a:r>
            <a:r>
              <a:rPr lang="pl-PL" sz="1000" b="1" baseline="30000" dirty="0" err="1"/>
              <a:t>Creative</a:t>
            </a:r>
            <a:r>
              <a:rPr lang="pl-PL" sz="1000" b="1" baseline="30000" dirty="0"/>
              <a:t> </a:t>
            </a:r>
            <a:r>
              <a:rPr lang="pl-PL" sz="1000" b="1" baseline="30000" dirty="0" err="1"/>
              <a:t>Commons</a:t>
            </a:r>
            <a:endParaRPr lang="pl-PL" sz="1000" b="1" baseline="30000" dirty="0"/>
          </a:p>
          <a:p>
            <a:r>
              <a:rPr lang="pl-PL" sz="1000" b="1" baseline="30000" dirty="0"/>
              <a:t>Użyte fotosy: materiały prasowe, fot. Jarosław Sosiński i Krzysztof </a:t>
            </a:r>
            <a:r>
              <a:rPr lang="pl-PL" sz="1000" b="1" baseline="30000" dirty="0" err="1"/>
              <a:t>Globisz</a:t>
            </a:r>
            <a:endParaRPr lang="pl-PL" sz="1000" b="1" dirty="0">
              <a:solidFill>
                <a:srgbClr val="FF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92D050"/>
            </a:gs>
            <a:gs pos="45499">
              <a:srgbClr val="E7E6E6"/>
            </a:gs>
            <a:gs pos="100000">
              <a:srgbClr val="92D05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idx="4294967295"/>
          </p:nvPr>
        </p:nvSpPr>
        <p:spPr>
          <a:xfrm>
            <a:off x="846138" y="2135188"/>
            <a:ext cx="5845175" cy="4351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600" b="1"/>
              <a:t>Każdy z Was staje się jednym muzykiem, którego portret otrzymaliście na początku gry.</a:t>
            </a:r>
          </a:p>
          <a:p>
            <a:pPr>
              <a:lnSpc>
                <a:spcPct val="80000"/>
              </a:lnSpc>
            </a:pPr>
            <a:r>
              <a:rPr lang="pl-PL" sz="2600" b="1"/>
              <a:t>Przed Wami seria zagadek, które musicie rozwiązać.</a:t>
            </a:r>
          </a:p>
          <a:p>
            <a:pPr>
              <a:lnSpc>
                <a:spcPct val="80000"/>
              </a:lnSpc>
            </a:pPr>
            <a:r>
              <a:rPr lang="pl-PL" sz="2600" b="1"/>
              <a:t>Każda zagadka może zostać rozwiązana przez muzyków związanych z danym stylem.</a:t>
            </a:r>
          </a:p>
          <a:p>
            <a:pPr>
              <a:lnSpc>
                <a:spcPct val="80000"/>
              </a:lnSpc>
            </a:pPr>
            <a:r>
              <a:rPr lang="pl-PL" sz="2600" b="1"/>
              <a:t>Na przejście całej gry macie 40 minut.</a:t>
            </a:r>
          </a:p>
          <a:p>
            <a:pPr>
              <a:lnSpc>
                <a:spcPct val="80000"/>
              </a:lnSpc>
            </a:pPr>
            <a:r>
              <a:rPr lang="pl-PL" sz="2600" b="1"/>
              <a:t>W trakcie gry możecie korzystać z telefonów komórkowych.</a:t>
            </a:r>
          </a:p>
        </p:txBody>
      </p:sp>
      <p:pic>
        <p:nvPicPr>
          <p:cNvPr id="4099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410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Zasady gry</a:t>
            </a:r>
          </a:p>
        </p:txBody>
      </p:sp>
      <p:pic>
        <p:nvPicPr>
          <p:cNvPr id="4101" name="Obraz 8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00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4400" b="1"/>
              <a:t>Sędzia spogląda na Was </a:t>
            </a:r>
          </a:p>
          <a:p>
            <a:pPr>
              <a:buFont typeface="Arial" charset="0"/>
              <a:buNone/>
            </a:pPr>
            <a:r>
              <a:rPr lang="pl-PL" sz="4400" b="1"/>
              <a:t>bez sympatii swoimi </a:t>
            </a:r>
          </a:p>
          <a:p>
            <a:pPr>
              <a:buFont typeface="Arial" charset="0"/>
              <a:buNone/>
            </a:pPr>
            <a:r>
              <a:rPr lang="pl-PL" sz="4400" b="1"/>
              <a:t>czarnymi oczami.</a:t>
            </a:r>
          </a:p>
          <a:p>
            <a:pPr>
              <a:buFont typeface="Arial" charset="0"/>
              <a:buNone/>
            </a:pPr>
            <a:r>
              <a:rPr lang="pl-PL" sz="4400" b="1"/>
              <a:t>– Sprawdźmy, kto się tu właściwie </a:t>
            </a:r>
          </a:p>
          <a:p>
            <a:pPr>
              <a:buFont typeface="Arial" charset="0"/>
              <a:buNone/>
            </a:pPr>
            <a:r>
              <a:rPr lang="pl-PL" sz="4400" b="1"/>
              <a:t>znalazł – mówi od niechcenia</a:t>
            </a:r>
          </a:p>
        </p:txBody>
      </p:sp>
      <p:pic>
        <p:nvPicPr>
          <p:cNvPr id="5123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5124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idx="4294967295"/>
          </p:nvPr>
        </p:nvSpPr>
        <p:spPr>
          <a:xfrm>
            <a:off x="1054100" y="3614738"/>
            <a:ext cx="7377113" cy="2747962"/>
          </a:xfrm>
        </p:spPr>
        <p:txBody>
          <a:bodyPr/>
          <a:lstStyle/>
          <a:p>
            <a:pPr>
              <a:buFont typeface="Arial" charset="0"/>
              <a:buNone/>
            </a:pPr>
            <a:endParaRPr lang="pl-PL" b="1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b="1"/>
              <a:t>KLASYKA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b="1"/>
              <a:t>JAZZ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b="1"/>
              <a:t>ROCK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b="1"/>
              <a:t>POP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pl-PL" sz="2400" b="1"/>
              <a:t>MUZYKA POLSKA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charset="0"/>
              <a:buNone/>
            </a:pPr>
            <a:endParaRPr lang="pl-PL" sz="2400" b="1"/>
          </a:p>
        </p:txBody>
      </p:sp>
      <p:pic>
        <p:nvPicPr>
          <p:cNvPr id="6147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wstępne</a:t>
            </a:r>
          </a:p>
        </p:txBody>
      </p:sp>
      <p:sp>
        <p:nvSpPr>
          <p:cNvPr id="6149" name="Text Box 5"/>
          <p:cNvSpPr txBox="1">
            <a:spLocks/>
          </p:cNvSpPr>
          <p:nvPr/>
        </p:nvSpPr>
        <p:spPr bwMode="auto">
          <a:xfrm>
            <a:off x="1001713" y="2111375"/>
            <a:ext cx="9637712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l-PL" sz="2400" b="1" dirty="0">
                <a:latin typeface="Calibri"/>
              </a:rPr>
              <a:t>Ustalmy, kto jest kim – </a:t>
            </a:r>
            <a:r>
              <a:rPr lang="pl-PL" sz="2400" b="1" dirty="0" err="1">
                <a:latin typeface="Calibri"/>
              </a:rPr>
              <a:t>Kripps</a:t>
            </a:r>
            <a:r>
              <a:rPr lang="pl-PL" sz="2400" b="1" dirty="0">
                <a:latin typeface="Calibri"/>
              </a:rPr>
              <a:t> zarządza </a:t>
            </a:r>
            <a:br>
              <a:rPr lang="pl-PL" sz="2400" b="1" dirty="0">
                <a:latin typeface="Calibri"/>
              </a:rPr>
            </a:br>
            <a:r>
              <a:rPr lang="pl-PL" sz="2400" b="1" dirty="0">
                <a:latin typeface="Calibri"/>
              </a:rPr>
              <a:t>sprawdzenie listy obecności.</a:t>
            </a:r>
          </a:p>
          <a:p>
            <a:pPr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</a:pPr>
            <a:r>
              <a:rPr lang="pl-PL" sz="2400" b="1" dirty="0">
                <a:latin typeface="Calibri"/>
              </a:rPr>
              <a:t>Dołączcie do jednej z pięciu grup. Uwaga – każda </a:t>
            </a:r>
            <a:br>
              <a:rPr lang="pl-PL" sz="2400" b="1" dirty="0">
                <a:latin typeface="Calibri"/>
              </a:rPr>
            </a:br>
            <a:r>
              <a:rPr lang="pl-PL" sz="2400" b="1" dirty="0">
                <a:latin typeface="Calibri"/>
              </a:rPr>
              <a:t>z nich składa się z pięciu postaci!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4997450" y="5827713"/>
            <a:ext cx="77581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3200" b="1">
                <a:solidFill>
                  <a:srgbClr val="FF0000"/>
                </a:solidFill>
                <a:latin typeface="Calibri"/>
              </a:rPr>
              <a:t>TO ZADANIE WYKONUJĄ WSZYSCY!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>
              <a:latin typeface="Calibri"/>
            </a:endParaRPr>
          </a:p>
        </p:txBody>
      </p:sp>
      <p:pic>
        <p:nvPicPr>
          <p:cNvPr id="6151" name="Obraz 9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wstępne – odpowiedź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022475" y="2295525"/>
          <a:ext cx="8128000" cy="384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/>
                        <a:t>KLASYKA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JAZZ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POLSKA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Fryderyk Szopen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u="none" strike="noStrike" kern="1200" dirty="0">
                          <a:effectLst/>
                        </a:rPr>
                        <a:t>Louis Armstrong</a:t>
                      </a:r>
                      <a:endParaRPr lang="pl-PL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 err="1">
                          <a:effectLst/>
                        </a:rPr>
                        <a:t>Freddie</a:t>
                      </a:r>
                      <a:r>
                        <a:rPr lang="pl-PL" sz="1800" u="none" strike="noStrike" kern="1200" dirty="0">
                          <a:effectLst/>
                        </a:rPr>
                        <a:t> </a:t>
                      </a:r>
                      <a:r>
                        <a:rPr lang="pl-PL" sz="1800" u="none" strike="noStrike" kern="1200" dirty="0" err="1">
                          <a:effectLst/>
                        </a:rPr>
                        <a:t>Mercury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pl-PL" sz="1800" u="none" strike="noStrike" kern="1200" dirty="0">
                          <a:effectLst/>
                        </a:rPr>
                        <a:t>Zbigniew Wodecki</a:t>
                      </a:r>
                      <a:endParaRPr lang="pl-PL" sz="1800" b="0" i="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 err="1">
                          <a:effectLst/>
                        </a:rPr>
                        <a:t>Amy</a:t>
                      </a:r>
                      <a:r>
                        <a:rPr lang="pl-PL" sz="1800" u="none" strike="noStrike" kern="1200" dirty="0">
                          <a:effectLst/>
                        </a:rPr>
                        <a:t> </a:t>
                      </a:r>
                      <a:r>
                        <a:rPr lang="pl-PL" sz="1800" u="none" strike="noStrike" kern="1200" dirty="0" err="1">
                          <a:effectLst/>
                        </a:rPr>
                        <a:t>Winehouse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Jan Sebastian Bach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Ella Fitzgerald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Jimi Hendrix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Andrzej Zaucha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Elvis Presley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Antonio Vivaldi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Miles Davis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David </a:t>
                      </a:r>
                      <a:r>
                        <a:rPr lang="pl-PL" sz="1800" u="none" strike="noStrike" kern="1200" dirty="0" err="1">
                          <a:effectLst/>
                        </a:rPr>
                        <a:t>Bowie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Olga „Kora” Sipowicz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Michael Jackson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Wolfgang Amadeusz Mozart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 err="1">
                          <a:effectLst/>
                        </a:rPr>
                        <a:t>Billie</a:t>
                      </a:r>
                      <a:r>
                        <a:rPr lang="pl-PL" sz="1800" u="none" strike="noStrike" kern="1200" dirty="0">
                          <a:effectLst/>
                        </a:rPr>
                        <a:t> Holiday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Kurt </a:t>
                      </a:r>
                      <a:r>
                        <a:rPr lang="pl-PL" sz="1800" u="none" strike="noStrike" kern="1200" dirty="0" err="1">
                          <a:effectLst/>
                        </a:rPr>
                        <a:t>Cobain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Mieczysław Fogg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John Lennon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Franz Schubert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 err="1">
                          <a:effectLst/>
                        </a:rPr>
                        <a:t>Duke</a:t>
                      </a:r>
                      <a:r>
                        <a:rPr lang="pl-PL" sz="1800" u="none" strike="noStrike" kern="1200" dirty="0">
                          <a:effectLst/>
                        </a:rPr>
                        <a:t> Ellington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Frank Zappa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Grzegorz Ciechowski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u="none" strike="noStrike" kern="1200" dirty="0">
                          <a:effectLst/>
                        </a:rPr>
                        <a:t>Whitney Houston</a:t>
                      </a:r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F0000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idx="4294967295"/>
          </p:nvPr>
        </p:nvSpPr>
        <p:spPr>
          <a:xfrm>
            <a:off x="528638" y="2606675"/>
            <a:ext cx="10094912" cy="39036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pl-PL" sz="4400" b="1" dirty="0"/>
              <a:t>– To chyba wszyscy – mówi. </a:t>
            </a:r>
          </a:p>
          <a:p>
            <a:pPr>
              <a:buFont typeface="Arial" charset="0"/>
              <a:buNone/>
            </a:pPr>
            <a:r>
              <a:rPr lang="pl-PL" sz="4400" b="1" dirty="0"/>
              <a:t>– Sprawdźmy, kto z Was jest </a:t>
            </a:r>
          </a:p>
          <a:p>
            <a:pPr>
              <a:buFont typeface="Arial" charset="0"/>
              <a:buNone/>
            </a:pPr>
            <a:r>
              <a:rPr lang="pl-PL" sz="4400" b="1" dirty="0"/>
              <a:t>najstarszy, a kto najmłodszy. </a:t>
            </a:r>
          </a:p>
          <a:p>
            <a:pPr>
              <a:buFont typeface="Arial" charset="0"/>
              <a:buNone/>
            </a:pPr>
            <a:r>
              <a:rPr lang="pl-PL" sz="4400" b="1" dirty="0"/>
              <a:t>Ustawcie się w rzędzie – nakazuje</a:t>
            </a:r>
          </a:p>
          <a:p>
            <a:pPr>
              <a:buFont typeface="Arial" charset="0"/>
              <a:buNone/>
            </a:pPr>
            <a:r>
              <a:rPr lang="pl-PL" sz="4400" b="1" dirty="0"/>
              <a:t>stanowczo sędzia.</a:t>
            </a:r>
          </a:p>
        </p:txBody>
      </p:sp>
      <p:pic>
        <p:nvPicPr>
          <p:cNvPr id="8195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pic>
        <p:nvPicPr>
          <p:cNvPr id="8196" name="Obraz 7" descr="sedzia_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1263" y="674688"/>
            <a:ext cx="4630737" cy="45640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pierwsze – chronologia </a:t>
            </a:r>
          </a:p>
        </p:txBody>
      </p:sp>
      <p:sp>
        <p:nvSpPr>
          <p:cNvPr id="9220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0000"/>
                </a:solidFill>
                <a:latin typeface="Calibri"/>
              </a:rPr>
              <a:t>GRUPA ODPOWIEDZIALNA – KLASYKA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>
              <a:latin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latin typeface="Calibri"/>
              </a:rPr>
              <a:t>Ustawcie się w linię. Na jej początku powinien się znaleźć muzyk urodzony najwcześniej, a na końcu – najpóźniej.</a:t>
            </a:r>
          </a:p>
        </p:txBody>
      </p:sp>
      <p:pic>
        <p:nvPicPr>
          <p:cNvPr id="9221" name="Obraz 9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4657725"/>
            <a:ext cx="1879600" cy="1879600"/>
          </a:xfrm>
          <a:prstGeom prst="rect">
            <a:avLst/>
          </a:prstGeom>
          <a:noFill/>
        </p:spPr>
      </p:pic>
      <p:pic>
        <p:nvPicPr>
          <p:cNvPr id="9222" name="Obraz 11" descr="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4672013"/>
            <a:ext cx="1903413" cy="1903412"/>
          </a:xfrm>
          <a:prstGeom prst="rect">
            <a:avLst/>
          </a:prstGeom>
          <a:noFill/>
        </p:spPr>
      </p:pic>
      <p:pic>
        <p:nvPicPr>
          <p:cNvPr id="9223" name="Obraz 12" descr="1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25" y="4276725"/>
            <a:ext cx="1341438" cy="1341438"/>
          </a:xfrm>
          <a:prstGeom prst="rect">
            <a:avLst/>
          </a:prstGeom>
          <a:noFill/>
        </p:spPr>
      </p:pic>
      <p:pic>
        <p:nvPicPr>
          <p:cNvPr id="9224" name="Obraz 13" descr="ell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8125" y="4194175"/>
            <a:ext cx="1403350" cy="1401763"/>
          </a:xfrm>
          <a:prstGeom prst="rect">
            <a:avLst/>
          </a:prstGeom>
          <a:noFill/>
        </p:spPr>
      </p:pic>
      <p:pic>
        <p:nvPicPr>
          <p:cNvPr id="9225" name="Obraz 14" descr="ell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02875" y="4214813"/>
            <a:ext cx="1403350" cy="1401762"/>
          </a:xfrm>
          <a:prstGeom prst="rect">
            <a:avLst/>
          </a:prstGeom>
          <a:noFill/>
        </p:spPr>
      </p:pic>
      <p:pic>
        <p:nvPicPr>
          <p:cNvPr id="9226" name="Obraz 15" descr="6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713" y="4260850"/>
            <a:ext cx="946150" cy="944563"/>
          </a:xfrm>
          <a:prstGeom prst="rect">
            <a:avLst/>
          </a:prstGeom>
          <a:noFill/>
        </p:spPr>
      </p:pic>
      <p:pic>
        <p:nvPicPr>
          <p:cNvPr id="9227" name="Obraz 16" descr="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5963" y="4273550"/>
            <a:ext cx="946150" cy="94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2F2F2"/>
            </a:gs>
            <a:gs pos="45000">
              <a:srgbClr val="E7E6E6"/>
            </a:gs>
            <a:gs pos="100000">
              <a:srgbClr val="FF996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4" descr="motyw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3863"/>
            <a:ext cx="12192000" cy="1249362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l-PL" b="1">
                <a:solidFill>
                  <a:srgbClr val="F2F2F2"/>
                </a:solidFill>
              </a:rPr>
              <a:t>Zadanie pierwsze – chronologia </a:t>
            </a:r>
          </a:p>
        </p:txBody>
      </p:sp>
      <p:sp>
        <p:nvSpPr>
          <p:cNvPr id="10244" name="Text Box 4"/>
          <p:cNvSpPr txBox="1">
            <a:spLocks/>
          </p:cNvSpPr>
          <p:nvPr/>
        </p:nvSpPr>
        <p:spPr bwMode="auto">
          <a:xfrm>
            <a:off x="946150" y="2111375"/>
            <a:ext cx="96393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sz="2400" b="1">
                <a:solidFill>
                  <a:srgbClr val="FF0000"/>
                </a:solidFill>
                <a:latin typeface="Calibri"/>
              </a:rPr>
              <a:t>KOLEJNOŚĆ WSKAŻE WAM ODPOWIEDZIALNA GRUPA.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sz="2400" b="1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45" name="Obraz 7" descr="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4657725"/>
            <a:ext cx="1879600" cy="1879600"/>
          </a:xfrm>
          <a:prstGeom prst="rect">
            <a:avLst/>
          </a:prstGeom>
          <a:noFill/>
        </p:spPr>
      </p:pic>
      <p:pic>
        <p:nvPicPr>
          <p:cNvPr id="10246" name="Obraz 8" descr="8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6900" y="4672013"/>
            <a:ext cx="1903413" cy="1903412"/>
          </a:xfrm>
          <a:prstGeom prst="rect">
            <a:avLst/>
          </a:prstGeom>
          <a:noFill/>
        </p:spPr>
      </p:pic>
      <p:pic>
        <p:nvPicPr>
          <p:cNvPr id="10247" name="Obraz 9" descr="1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96225" y="4276725"/>
            <a:ext cx="1341438" cy="1341438"/>
          </a:xfrm>
          <a:prstGeom prst="rect">
            <a:avLst/>
          </a:prstGeom>
          <a:noFill/>
        </p:spPr>
      </p:pic>
      <p:pic>
        <p:nvPicPr>
          <p:cNvPr id="10248" name="Obraz 10" descr="ella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28125" y="4195763"/>
            <a:ext cx="1403350" cy="1398587"/>
          </a:xfrm>
          <a:prstGeom prst="rect">
            <a:avLst/>
          </a:prstGeom>
          <a:noFill/>
        </p:spPr>
      </p:pic>
      <p:pic>
        <p:nvPicPr>
          <p:cNvPr id="10249" name="Obraz 11" descr="ella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07638" y="4214813"/>
            <a:ext cx="1393825" cy="1401762"/>
          </a:xfrm>
          <a:prstGeom prst="rect">
            <a:avLst/>
          </a:prstGeom>
          <a:noFill/>
        </p:spPr>
      </p:pic>
      <p:pic>
        <p:nvPicPr>
          <p:cNvPr id="10250" name="Obraz 12" descr="6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28713" y="4260850"/>
            <a:ext cx="946150" cy="944563"/>
          </a:xfrm>
          <a:prstGeom prst="rect">
            <a:avLst/>
          </a:prstGeom>
          <a:noFill/>
        </p:spPr>
      </p:pic>
      <p:pic>
        <p:nvPicPr>
          <p:cNvPr id="10251" name="Obraz 13" descr="6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5963" y="4273550"/>
            <a:ext cx="946150" cy="944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yw pakietu 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650</Words>
  <Application>Microsoft Office PowerPoint</Application>
  <PresentationFormat>Panoramiczny</PresentationFormat>
  <Paragraphs>148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Ucieczka z Oblivio</vt:lpstr>
      <vt:lpstr>Prezentacja programu PowerPoint</vt:lpstr>
      <vt:lpstr>Zasady gry</vt:lpstr>
      <vt:lpstr>Prezentacja programu PowerPoint</vt:lpstr>
      <vt:lpstr>Zadanie wstępne</vt:lpstr>
      <vt:lpstr>Zadanie wstępne – odpowiedź</vt:lpstr>
      <vt:lpstr>Prezentacja programu PowerPoint</vt:lpstr>
      <vt:lpstr>Zadanie pierwsze – chronologia </vt:lpstr>
      <vt:lpstr>Zadanie pierwsze – chronologia </vt:lpstr>
      <vt:lpstr>Prezentacja programu PowerPoint</vt:lpstr>
      <vt:lpstr>Zadanie drugie – symbole </vt:lpstr>
      <vt:lpstr>Zadanie drugie – symbole </vt:lpstr>
      <vt:lpstr>Prezentacja programu PowerPoint</vt:lpstr>
      <vt:lpstr>Zadanie trzecie – selektor muzyczny </vt:lpstr>
      <vt:lpstr>Zadanie trzecie – selektor muzyczny </vt:lpstr>
      <vt:lpstr>Prezentacja programu PowerPoint</vt:lpstr>
      <vt:lpstr>Zadanie czwarte – puzzle</vt:lpstr>
      <vt:lpstr>Zadanie czwarte – puzzle</vt:lpstr>
      <vt:lpstr>Prezentacja programu PowerPoint</vt:lpstr>
      <vt:lpstr>Zadanie piąte – kroki</vt:lpstr>
      <vt:lpstr>Prezentacja programu PowerPoint</vt:lpstr>
      <vt:lpstr>Zadanie piąte – samolot</vt:lpstr>
      <vt:lpstr>Prezentacja programu PowerPoint</vt:lpstr>
      <vt:lpstr>Zadanie finałowe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Ucieczka z Oblivio</dc:title>
  <dc:creator>Użytkownik systemu Windows</dc:creator>
  <cp:lastModifiedBy>Klaudia Dymińska</cp:lastModifiedBy>
  <cp:revision>39</cp:revision>
  <dcterms:created xsi:type="dcterms:W3CDTF">2019-01-02T21:09:39Z</dcterms:created>
  <dcterms:modified xsi:type="dcterms:W3CDTF">2019-01-11T12:21:46Z</dcterms:modified>
</cp:coreProperties>
</file>